
<file path=[Content_Types].xml><?xml version="1.0" encoding="utf-8"?>
<Types xmlns="http://schemas.openxmlformats.org/package/2006/content-types">
  <Default Extension="xml" ContentType="application/xml"/>
  <Default Extension="wmf" ContentType="image/x-wmf"/>
  <Default Extension="jpg" ContentType="image/jpeg"/>
  <Default Extension="jpe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notesSlides/notesSlide1.xml" ContentType="application/vnd.openxmlformats-officedocument.presentationml.notesSlide+xml"/>
  <Override PartName="/ppt/notesSlides/notesSlide2.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ppt/notesSlides/notesSlide3.xml" ContentType="application/vnd.openxmlformats-officedocument.presentationml.notesSlide+xml"/>
  <Override PartName="/ppt/embeddings/oleObject8.bin" ContentType="application/vnd.openxmlformats-officedocument.oleObject"/>
  <Override PartName="/ppt/notesSlides/notesSlide4.xml" ContentType="application/vnd.openxmlformats-officedocument.presentationml.notesSlide+xml"/>
  <Override PartName="/ppt/embeddings/oleObject9.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5"/>
  </p:notesMasterIdLst>
  <p:handoutMasterIdLst>
    <p:handoutMasterId r:id="rId96"/>
  </p:handoutMasterIdLst>
  <p:sldIdLst>
    <p:sldId id="1031" r:id="rId2"/>
    <p:sldId id="1004" r:id="rId3"/>
    <p:sldId id="1067" r:id="rId4"/>
    <p:sldId id="1063" r:id="rId5"/>
    <p:sldId id="1064" r:id="rId6"/>
    <p:sldId id="1065" r:id="rId7"/>
    <p:sldId id="1066" r:id="rId8"/>
    <p:sldId id="1032" r:id="rId9"/>
    <p:sldId id="1033" r:id="rId10"/>
    <p:sldId id="1034" r:id="rId11"/>
    <p:sldId id="1035" r:id="rId12"/>
    <p:sldId id="1036" r:id="rId13"/>
    <p:sldId id="1038" r:id="rId14"/>
    <p:sldId id="1039" r:id="rId15"/>
    <p:sldId id="1040" r:id="rId16"/>
    <p:sldId id="1041" r:id="rId17"/>
    <p:sldId id="1042" r:id="rId18"/>
    <p:sldId id="1043" r:id="rId19"/>
    <p:sldId id="1044" r:id="rId20"/>
    <p:sldId id="1045" r:id="rId21"/>
    <p:sldId id="1046" r:id="rId22"/>
    <p:sldId id="1047" r:id="rId23"/>
    <p:sldId id="1048" r:id="rId24"/>
    <p:sldId id="1049" r:id="rId25"/>
    <p:sldId id="1050" r:id="rId26"/>
    <p:sldId id="1051" r:id="rId27"/>
    <p:sldId id="1052" r:id="rId28"/>
    <p:sldId id="1053" r:id="rId29"/>
    <p:sldId id="1054" r:id="rId30"/>
    <p:sldId id="1055" r:id="rId31"/>
    <p:sldId id="1056" r:id="rId32"/>
    <p:sldId id="1057" r:id="rId33"/>
    <p:sldId id="1058" r:id="rId34"/>
    <p:sldId id="1059" r:id="rId35"/>
    <p:sldId id="1060" r:id="rId36"/>
    <p:sldId id="1061" r:id="rId37"/>
    <p:sldId id="1062" r:id="rId38"/>
    <p:sldId id="1068" r:id="rId39"/>
    <p:sldId id="947" r:id="rId40"/>
    <p:sldId id="948" r:id="rId41"/>
    <p:sldId id="949" r:id="rId42"/>
    <p:sldId id="950" r:id="rId43"/>
    <p:sldId id="951" r:id="rId44"/>
    <p:sldId id="952" r:id="rId45"/>
    <p:sldId id="953" r:id="rId46"/>
    <p:sldId id="954" r:id="rId47"/>
    <p:sldId id="955" r:id="rId48"/>
    <p:sldId id="956" r:id="rId49"/>
    <p:sldId id="957" r:id="rId50"/>
    <p:sldId id="958" r:id="rId51"/>
    <p:sldId id="959" r:id="rId52"/>
    <p:sldId id="960" r:id="rId53"/>
    <p:sldId id="961" r:id="rId54"/>
    <p:sldId id="962" r:id="rId55"/>
    <p:sldId id="963" r:id="rId56"/>
    <p:sldId id="964" r:id="rId57"/>
    <p:sldId id="965" r:id="rId58"/>
    <p:sldId id="966" r:id="rId59"/>
    <p:sldId id="967" r:id="rId60"/>
    <p:sldId id="968" r:id="rId61"/>
    <p:sldId id="969" r:id="rId62"/>
    <p:sldId id="970" r:id="rId63"/>
    <p:sldId id="971" r:id="rId64"/>
    <p:sldId id="972" r:id="rId65"/>
    <p:sldId id="973" r:id="rId66"/>
    <p:sldId id="974" r:id="rId67"/>
    <p:sldId id="975" r:id="rId68"/>
    <p:sldId id="976" r:id="rId69"/>
    <p:sldId id="977" r:id="rId70"/>
    <p:sldId id="978" r:id="rId71"/>
    <p:sldId id="979" r:id="rId72"/>
    <p:sldId id="980" r:id="rId73"/>
    <p:sldId id="1069" r:id="rId74"/>
    <p:sldId id="982" r:id="rId75"/>
    <p:sldId id="983" r:id="rId76"/>
    <p:sldId id="1070" r:id="rId77"/>
    <p:sldId id="1075" r:id="rId78"/>
    <p:sldId id="1071" r:id="rId79"/>
    <p:sldId id="1072" r:id="rId80"/>
    <p:sldId id="1073" r:id="rId81"/>
    <p:sldId id="1074" r:id="rId82"/>
    <p:sldId id="984" r:id="rId83"/>
    <p:sldId id="985" r:id="rId84"/>
    <p:sldId id="1030" r:id="rId85"/>
    <p:sldId id="1076" r:id="rId86"/>
    <p:sldId id="1078" r:id="rId87"/>
    <p:sldId id="1079" r:id="rId88"/>
    <p:sldId id="996" r:id="rId89"/>
    <p:sldId id="997" r:id="rId90"/>
    <p:sldId id="998" r:id="rId91"/>
    <p:sldId id="999" r:id="rId92"/>
    <p:sldId id="1000" r:id="rId93"/>
    <p:sldId id="835" r:id="rId94"/>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p:scale>
          <a:sx n="100" d="100"/>
          <a:sy n="100" d="100"/>
        </p:scale>
        <p:origin x="-712" y="-80"/>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01"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slide" Target="slides/slide89.xml"/><Relationship Id="rId91" Type="http://schemas.openxmlformats.org/officeDocument/2006/relationships/slide" Target="slides/slide90.xml"/><Relationship Id="rId92" Type="http://schemas.openxmlformats.org/officeDocument/2006/relationships/slide" Target="slides/slide91.xml"/><Relationship Id="rId93" Type="http://schemas.openxmlformats.org/officeDocument/2006/relationships/slide" Target="slides/slide92.xml"/><Relationship Id="rId94" Type="http://schemas.openxmlformats.org/officeDocument/2006/relationships/slide" Target="slides/slide93.xml"/><Relationship Id="rId95" Type="http://schemas.openxmlformats.org/officeDocument/2006/relationships/notesMaster" Target="notesMasters/notesMaster1.xml"/><Relationship Id="rId96" Type="http://schemas.openxmlformats.org/officeDocument/2006/relationships/handoutMaster" Target="handoutMasters/handoutMaster1.xml"/><Relationship Id="rId97" Type="http://schemas.openxmlformats.org/officeDocument/2006/relationships/printerSettings" Target="printerSettings/printerSettings1.bin"/><Relationship Id="rId98" Type="http://schemas.openxmlformats.org/officeDocument/2006/relationships/presProps" Target="presProps.xml"/><Relationship Id="rId99" Type="http://schemas.openxmlformats.org/officeDocument/2006/relationships/viewProps" Target="view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100" Type="http://schemas.openxmlformats.org/officeDocument/2006/relationships/theme" Target="theme/theme1.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6.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9.wmf"/><Relationship Id="rId4" Type="http://schemas.openxmlformats.org/officeDocument/2006/relationships/image" Target="../media/image20.wmf"/><Relationship Id="rId5" Type="http://schemas.openxmlformats.org/officeDocument/2006/relationships/image" Target="../media/image21.wmf"/><Relationship Id="rId1" Type="http://schemas.openxmlformats.org/officeDocument/2006/relationships/image" Target="../media/image17.wmf"/><Relationship Id="rId2" Type="http://schemas.openxmlformats.org/officeDocument/2006/relationships/image" Target="../media/image1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41</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defTabSz="963613"/>
            <a:fld id="{C227BD88-0BBD-4FC5-9304-5CCDD859AD2D}" type="slidenum">
              <a:rPr lang="en-US" smtClean="0"/>
              <a:pPr defTabSz="963613"/>
              <a:t>55</a:t>
            </a:fld>
            <a:endParaRPr lang="en-US" smtClean="0"/>
          </a:p>
        </p:txBody>
      </p:sp>
      <p:sp>
        <p:nvSpPr>
          <p:cNvPr id="40963" name="Rectangle 2"/>
          <p:cNvSpPr>
            <a:spLocks noGrp="1" noChangeArrowheads="1"/>
          </p:cNvSpPr>
          <p:nvPr>
            <p:ph type="body" idx="1"/>
          </p:nvPr>
        </p:nvSpPr>
        <p:spPr>
          <a:xfrm>
            <a:off x="974725" y="4560888"/>
            <a:ext cx="5365750" cy="4319587"/>
          </a:xfrm>
          <a:noFill/>
          <a:ln/>
        </p:spPr>
        <p:txBody>
          <a:bodyPr lIns="95646" tIns="46983" rIns="95646" bIns="46983"/>
          <a:lstStyle/>
          <a:p>
            <a:endParaRPr lang="en-US" smtClean="0"/>
          </a:p>
        </p:txBody>
      </p:sp>
      <p:sp>
        <p:nvSpPr>
          <p:cNvPr id="40964" name="Rectangle 3"/>
          <p:cNvSpPr>
            <a:spLocks noGrp="1" noRot="1" noChangeAspect="1" noChangeArrowheads="1" noTextEdit="1"/>
          </p:cNvSpPr>
          <p:nvPr>
            <p:ph type="sldImg"/>
          </p:nvPr>
        </p:nvSpPr>
        <p:spPr>
          <a:xfrm>
            <a:off x="1266825" y="727075"/>
            <a:ext cx="4781550" cy="3586163"/>
          </a:xfrm>
          <a:ln w="12700" cap="flat">
            <a:solidFill>
              <a:schemeClr val="tx1"/>
            </a:solidFill>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64</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66</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48850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 id="2147483659" r:id="rId8"/>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6.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7.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10.wmf"/><Relationship Id="rId4" Type="http://schemas.openxmlformats.org/officeDocument/2006/relationships/image" Target="../media/image11.wmf"/><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13.emf"/><Relationship Id="rId4" Type="http://schemas.openxmlformats.org/officeDocument/2006/relationships/image" Target="../media/image14.emf"/><Relationship Id="rId5" Type="http://schemas.openxmlformats.org/officeDocument/2006/relationships/image" Target="../media/image15.emf"/><Relationship Id="rId6" Type="http://schemas.openxmlformats.org/officeDocument/2006/relationships/image" Target="../media/image16.emf"/><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1" Type="http://schemas.openxmlformats.org/officeDocument/2006/relationships/image" Target="../media/image20.wmf"/><Relationship Id="rId12" Type="http://schemas.openxmlformats.org/officeDocument/2006/relationships/oleObject" Target="../embeddings/oleObject7.bin"/><Relationship Id="rId13" Type="http://schemas.openxmlformats.org/officeDocument/2006/relationships/image" Target="../media/image21.wmf"/><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2.xml"/><Relationship Id="rId4" Type="http://schemas.openxmlformats.org/officeDocument/2006/relationships/oleObject" Target="../embeddings/oleObject3.bin"/><Relationship Id="rId5" Type="http://schemas.openxmlformats.org/officeDocument/2006/relationships/image" Target="../media/image17.wmf"/><Relationship Id="rId6" Type="http://schemas.openxmlformats.org/officeDocument/2006/relationships/oleObject" Target="../embeddings/oleObject4.bin"/><Relationship Id="rId7" Type="http://schemas.openxmlformats.org/officeDocument/2006/relationships/image" Target="../media/image18.wmf"/><Relationship Id="rId8" Type="http://schemas.openxmlformats.org/officeDocument/2006/relationships/oleObject" Target="../embeddings/oleObject5.bin"/><Relationship Id="rId9" Type="http://schemas.openxmlformats.org/officeDocument/2006/relationships/image" Target="../media/image19.wmf"/><Relationship Id="rId10" Type="http://schemas.openxmlformats.org/officeDocument/2006/relationships/oleObject" Target="../embeddings/oleObject6.bin"/></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oleObject" Target="../embeddings/oleObject8.bin"/><Relationship Id="rId5" Type="http://schemas.openxmlformats.org/officeDocument/2006/relationships/image" Target="../media/image22.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3.png"/></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4.xml"/><Relationship Id="rId4" Type="http://schemas.openxmlformats.org/officeDocument/2006/relationships/oleObject" Target="../embeddings/oleObject9.bin"/><Relationship Id="rId5" Type="http://schemas.openxmlformats.org/officeDocument/2006/relationships/image" Target="../media/image24.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emf"/></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4.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emf"/></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emf"/></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jp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0.jpe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a:solidFill>
                  <a:schemeClr val="bg2"/>
                </a:solidFill>
                <a:latin typeface="Gill Sans"/>
                <a:cs typeface="Gill Sans"/>
              </a:rPr>
              <a:t>Big Data Infrastructure</a:t>
            </a: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Monday, February 23, 2015</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a:t>
            </a:r>
            <a:r>
              <a:rPr lang="en-US" sz="2400" b="0" dirty="0" smtClean="0">
                <a:solidFill>
                  <a:schemeClr val="bg2"/>
                </a:solidFill>
                <a:latin typeface="Gill Sans"/>
                <a:cs typeface="Gill Sans"/>
              </a:rPr>
              <a:t>4: </a:t>
            </a:r>
            <a:r>
              <a:rPr lang="en-US" sz="2400" b="0" dirty="0">
                <a:solidFill>
                  <a:schemeClr val="bg2"/>
                </a:solidFill>
                <a:latin typeface="Gill Sans"/>
                <a:cs typeface="Gill Sans"/>
              </a:rPr>
              <a:t>MapReduce </a:t>
            </a:r>
            <a:r>
              <a:rPr lang="en-US" sz="2400" b="0" dirty="0" smtClean="0">
                <a:solidFill>
                  <a:schemeClr val="bg2"/>
                </a:solidFill>
                <a:latin typeface="Gill Sans"/>
                <a:cs typeface="Gill Sans"/>
              </a:rPr>
              <a:t>– Structured and Unstructured Data</a:t>
            </a:r>
            <a:endParaRPr lang="en-US" sz="24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0088002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 Secondary Sorting</a:t>
            </a:r>
            <a:endParaRPr lang="en-US" dirty="0"/>
          </a:p>
        </p:txBody>
      </p:sp>
      <p:sp>
        <p:nvSpPr>
          <p:cNvPr id="3" name="Content Placeholder 2"/>
          <p:cNvSpPr>
            <a:spLocks noGrp="1"/>
          </p:cNvSpPr>
          <p:nvPr>
            <p:ph idx="1"/>
          </p:nvPr>
        </p:nvSpPr>
        <p:spPr/>
        <p:txBody>
          <a:bodyPr/>
          <a:lstStyle/>
          <a:p>
            <a:r>
              <a:rPr lang="en-US" dirty="0" smtClean="0"/>
              <a:t>MapReduce sorts input to reducers by key</a:t>
            </a:r>
          </a:p>
          <a:p>
            <a:pPr lvl="1"/>
            <a:r>
              <a:rPr lang="en-US" dirty="0" smtClean="0"/>
              <a:t>Values are arbitrarily ordered</a:t>
            </a:r>
          </a:p>
          <a:p>
            <a:r>
              <a:rPr lang="en-US" dirty="0" smtClean="0"/>
              <a:t>What if want to sort value also?</a:t>
            </a:r>
          </a:p>
          <a:p>
            <a:pPr lvl="1"/>
            <a:r>
              <a:rPr lang="en-US" dirty="0" smtClean="0"/>
              <a:t>E.g., k </a:t>
            </a:r>
            <a:r>
              <a:rPr lang="en-US" dirty="0" smtClean="0">
                <a:latin typeface="Arial"/>
                <a:cs typeface="Arial"/>
              </a:rPr>
              <a:t>→ (v</a:t>
            </a:r>
            <a:r>
              <a:rPr lang="en-US" baseline="-25000" dirty="0" smtClean="0">
                <a:latin typeface="Arial"/>
                <a:cs typeface="Arial"/>
              </a:rPr>
              <a:t>1</a:t>
            </a:r>
            <a:r>
              <a:rPr lang="en-US" dirty="0" smtClean="0">
                <a:latin typeface="Arial"/>
                <a:cs typeface="Arial"/>
              </a:rPr>
              <a:t>, r), </a:t>
            </a:r>
            <a:r>
              <a:rPr lang="en-US" dirty="0" smtClean="0">
                <a:cs typeface="Arial"/>
              </a:rPr>
              <a:t>(v</a:t>
            </a:r>
            <a:r>
              <a:rPr lang="en-US" baseline="-25000" dirty="0" smtClean="0">
                <a:cs typeface="Arial"/>
              </a:rPr>
              <a:t>3</a:t>
            </a:r>
            <a:r>
              <a:rPr lang="en-US" dirty="0" smtClean="0">
                <a:cs typeface="Arial"/>
              </a:rPr>
              <a:t>, r), (v</a:t>
            </a:r>
            <a:r>
              <a:rPr lang="en-US" baseline="-25000" dirty="0" smtClean="0">
                <a:cs typeface="Arial"/>
              </a:rPr>
              <a:t>4</a:t>
            </a:r>
            <a:r>
              <a:rPr lang="en-US" dirty="0" smtClean="0">
                <a:cs typeface="Arial"/>
              </a:rPr>
              <a:t>, r), (v</a:t>
            </a:r>
            <a:r>
              <a:rPr lang="en-US" baseline="-25000" dirty="0" smtClean="0">
                <a:cs typeface="Arial"/>
              </a:rPr>
              <a:t>8</a:t>
            </a:r>
            <a:r>
              <a:rPr lang="en-US" dirty="0" smtClean="0">
                <a:cs typeface="Arial"/>
              </a:rPr>
              <a:t>, r)…</a:t>
            </a:r>
            <a:endParaRPr lang="en-US" dirty="0" smtClean="0"/>
          </a:p>
          <a:p>
            <a:pPr lvl="1"/>
            <a:endParaRPr lang="en-US" dirty="0"/>
          </a:p>
        </p:txBody>
      </p:sp>
    </p:spTree>
    <p:extLst>
      <p:ext uri="{BB962C8B-B14F-4D97-AF65-F5344CB8AC3E}">
        <p14:creationId xmlns:p14="http://schemas.microsoft.com/office/powerpoint/2010/main" val="18385112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Sorting: Solutions</a:t>
            </a:r>
            <a:endParaRPr lang="en-US" dirty="0"/>
          </a:p>
        </p:txBody>
      </p:sp>
      <p:sp>
        <p:nvSpPr>
          <p:cNvPr id="3" name="Content Placeholder 2"/>
          <p:cNvSpPr>
            <a:spLocks noGrp="1"/>
          </p:cNvSpPr>
          <p:nvPr>
            <p:ph idx="1"/>
          </p:nvPr>
        </p:nvSpPr>
        <p:spPr/>
        <p:txBody>
          <a:bodyPr/>
          <a:lstStyle/>
          <a:p>
            <a:r>
              <a:rPr lang="en-US" dirty="0" smtClean="0"/>
              <a:t>Solution 1:</a:t>
            </a:r>
          </a:p>
          <a:p>
            <a:pPr lvl="1"/>
            <a:r>
              <a:rPr lang="en-US" dirty="0" smtClean="0"/>
              <a:t>Buffer values in memory, then sort</a:t>
            </a:r>
          </a:p>
          <a:p>
            <a:pPr lvl="1"/>
            <a:r>
              <a:rPr lang="en-US" dirty="0" smtClean="0"/>
              <a:t>Why is this a bad idea?</a:t>
            </a:r>
          </a:p>
          <a:p>
            <a:r>
              <a:rPr lang="en-US" dirty="0" smtClean="0"/>
              <a:t>Solution 2:</a:t>
            </a:r>
          </a:p>
          <a:p>
            <a:pPr lvl="1"/>
            <a:r>
              <a:rPr lang="en-US" dirty="0" smtClean="0"/>
              <a:t>“Value-to-key conversion” design pattern:</a:t>
            </a:r>
            <a:br>
              <a:rPr lang="en-US" dirty="0" smtClean="0"/>
            </a:br>
            <a:r>
              <a:rPr lang="en-US" dirty="0" smtClean="0"/>
              <a:t>form composite intermediate key, </a:t>
            </a:r>
            <a:r>
              <a:rPr lang="en-US" dirty="0" smtClean="0">
                <a:cs typeface="Arial"/>
              </a:rPr>
              <a:t>(k, v</a:t>
            </a:r>
            <a:r>
              <a:rPr lang="en-US" baseline="-25000" dirty="0" smtClean="0">
                <a:cs typeface="Arial"/>
              </a:rPr>
              <a:t>1</a:t>
            </a:r>
            <a:r>
              <a:rPr lang="en-US" dirty="0" smtClean="0">
                <a:cs typeface="Arial"/>
              </a:rPr>
              <a:t>)</a:t>
            </a:r>
          </a:p>
          <a:p>
            <a:pPr lvl="1"/>
            <a:r>
              <a:rPr lang="en-US" dirty="0" smtClean="0">
                <a:cs typeface="Arial"/>
              </a:rPr>
              <a:t>Let execution framework do the sorting</a:t>
            </a:r>
          </a:p>
          <a:p>
            <a:pPr lvl="1"/>
            <a:r>
              <a:rPr lang="en-US" dirty="0" smtClean="0">
                <a:cs typeface="Arial"/>
              </a:rPr>
              <a:t>Preserve state across multiple key-value pairs to handle processing</a:t>
            </a:r>
            <a:endParaRPr lang="en-US" dirty="0" smtClean="0"/>
          </a:p>
          <a:p>
            <a:pPr lvl="1"/>
            <a:r>
              <a:rPr lang="en-US" dirty="0" smtClean="0"/>
              <a:t>Anything else we need to do?</a:t>
            </a:r>
            <a:endParaRPr lang="en-US" dirty="0"/>
          </a:p>
        </p:txBody>
      </p:sp>
    </p:spTree>
    <p:extLst>
      <p:ext uri="{BB962C8B-B14F-4D97-AF65-F5344CB8AC3E}">
        <p14:creationId xmlns:p14="http://schemas.microsoft.com/office/powerpoint/2010/main" val="6523523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Value-to-Key Conversion</a:t>
            </a:r>
            <a:endParaRPr lang="en-US" dirty="0"/>
          </a:p>
        </p:txBody>
      </p:sp>
      <p:sp>
        <p:nvSpPr>
          <p:cNvPr id="4" name="TextBox 3"/>
          <p:cNvSpPr txBox="1"/>
          <p:nvPr/>
        </p:nvSpPr>
        <p:spPr>
          <a:xfrm>
            <a:off x="1295400" y="2133600"/>
            <a:ext cx="3536528" cy="400110"/>
          </a:xfrm>
          <a:prstGeom prst="rect">
            <a:avLst/>
          </a:prstGeom>
          <a:noFill/>
        </p:spPr>
        <p:txBody>
          <a:bodyPr wrap="none" rtlCol="0">
            <a:spAutoFit/>
          </a:bodyPr>
          <a:lstStyle/>
          <a:p>
            <a:r>
              <a:rPr lang="en-US" sz="2000" b="0" dirty="0" smtClean="0">
                <a:solidFill>
                  <a:schemeClr val="bg1"/>
                </a:solidFill>
                <a:latin typeface="Gill Sans"/>
                <a:cs typeface="Gill Sans"/>
              </a:rPr>
              <a:t>k →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r),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r),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r),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5" name="TextBox 4"/>
          <p:cNvSpPr txBox="1"/>
          <p:nvPr/>
        </p:nvSpPr>
        <p:spPr>
          <a:xfrm>
            <a:off x="1328234" y="3596045"/>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6" name="TextBox 5"/>
          <p:cNvSpPr txBox="1"/>
          <p:nvPr/>
        </p:nvSpPr>
        <p:spPr>
          <a:xfrm>
            <a:off x="914400" y="1764268"/>
            <a:ext cx="1056925" cy="400110"/>
          </a:xfrm>
          <a:prstGeom prst="rect">
            <a:avLst/>
          </a:prstGeom>
          <a:noFill/>
        </p:spPr>
        <p:txBody>
          <a:bodyPr wrap="none" rtlCol="0">
            <a:spAutoFit/>
          </a:bodyPr>
          <a:lstStyle/>
          <a:p>
            <a:r>
              <a:rPr lang="en-US" sz="2000" dirty="0" smtClean="0">
                <a:solidFill>
                  <a:schemeClr val="bg1"/>
                </a:solidFill>
                <a:latin typeface="Gill Sans"/>
                <a:cs typeface="Gill Sans"/>
              </a:rPr>
              <a:t>Before</a:t>
            </a:r>
            <a:endParaRPr lang="en-US" sz="2000" dirty="0">
              <a:solidFill>
                <a:schemeClr val="bg1"/>
              </a:solidFill>
              <a:latin typeface="Gill Sans"/>
              <a:cs typeface="Gill Sans"/>
            </a:endParaRPr>
          </a:p>
        </p:txBody>
      </p:sp>
      <p:sp>
        <p:nvSpPr>
          <p:cNvPr id="7" name="TextBox 6"/>
          <p:cNvSpPr txBox="1"/>
          <p:nvPr/>
        </p:nvSpPr>
        <p:spPr>
          <a:xfrm>
            <a:off x="914400" y="3200400"/>
            <a:ext cx="902811" cy="400110"/>
          </a:xfrm>
          <a:prstGeom prst="rect">
            <a:avLst/>
          </a:prstGeom>
          <a:noFill/>
        </p:spPr>
        <p:txBody>
          <a:bodyPr wrap="none" rtlCol="0">
            <a:spAutoFit/>
          </a:bodyPr>
          <a:lstStyle/>
          <a:p>
            <a:r>
              <a:rPr lang="en-US" sz="2000" dirty="0" smtClean="0">
                <a:solidFill>
                  <a:schemeClr val="bg1"/>
                </a:solidFill>
                <a:latin typeface="Gill Sans"/>
                <a:cs typeface="Gill Sans"/>
              </a:rPr>
              <a:t>After</a:t>
            </a:r>
            <a:endParaRPr lang="en-US" sz="2000" dirty="0">
              <a:solidFill>
                <a:schemeClr val="bg1"/>
              </a:solidFill>
              <a:latin typeface="Gill Sans"/>
              <a:cs typeface="Gill Sans"/>
            </a:endParaRPr>
          </a:p>
        </p:txBody>
      </p:sp>
      <p:sp>
        <p:nvSpPr>
          <p:cNvPr id="12" name="TextBox 11"/>
          <p:cNvSpPr txBox="1"/>
          <p:nvPr/>
        </p:nvSpPr>
        <p:spPr>
          <a:xfrm>
            <a:off x="1328234" y="3946763"/>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13" name="TextBox 12"/>
          <p:cNvSpPr txBox="1"/>
          <p:nvPr/>
        </p:nvSpPr>
        <p:spPr>
          <a:xfrm>
            <a:off x="1328234" y="4297481"/>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14" name="TextBox 13"/>
          <p:cNvSpPr txBox="1"/>
          <p:nvPr/>
        </p:nvSpPr>
        <p:spPr>
          <a:xfrm>
            <a:off x="1328234" y="4648200"/>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16" name="TextBox 15"/>
          <p:cNvSpPr txBox="1"/>
          <p:nvPr/>
        </p:nvSpPr>
        <p:spPr>
          <a:xfrm>
            <a:off x="2209800" y="2480846"/>
            <a:ext cx="3321304" cy="369332"/>
          </a:xfrm>
          <a:prstGeom prst="rect">
            <a:avLst/>
          </a:prstGeom>
          <a:noFill/>
        </p:spPr>
        <p:txBody>
          <a:bodyPr wrap="none" rtlCol="0">
            <a:spAutoFit/>
          </a:bodyPr>
          <a:lstStyle/>
          <a:p>
            <a:r>
              <a:rPr lang="en-US" sz="1800" b="0" dirty="0" smtClean="0">
                <a:solidFill>
                  <a:srgbClr val="FF0000"/>
                </a:solidFill>
                <a:latin typeface="Gill Sans"/>
                <a:cs typeface="Gill Sans"/>
              </a:rPr>
              <a:t>Values arrive in arbitrary order…</a:t>
            </a:r>
            <a:endParaRPr lang="en-US" sz="1800" b="0" dirty="0">
              <a:solidFill>
                <a:srgbClr val="FF0000"/>
              </a:solidFill>
              <a:latin typeface="Gill Sans"/>
              <a:cs typeface="Gill Sans"/>
            </a:endParaRPr>
          </a:p>
        </p:txBody>
      </p:sp>
      <p:sp>
        <p:nvSpPr>
          <p:cNvPr id="17" name="TextBox 16"/>
          <p:cNvSpPr txBox="1"/>
          <p:nvPr/>
        </p:nvSpPr>
        <p:spPr>
          <a:xfrm>
            <a:off x="2057400" y="4933890"/>
            <a:ext cx="441146" cy="400110"/>
          </a:xfrm>
          <a:prstGeom prst="rect">
            <a:avLst/>
          </a:prstGeom>
          <a:noFill/>
        </p:spPr>
        <p:txBody>
          <a:bodyPr wrap="none" rtlCol="0">
            <a:spAutoFit/>
          </a:bodyPr>
          <a:lstStyle/>
          <a:p>
            <a:r>
              <a:rPr lang="en-US" sz="2000" b="0" smtClean="0">
                <a:solidFill>
                  <a:schemeClr val="bg1"/>
                </a:solidFill>
                <a:latin typeface="Gill Sans"/>
                <a:cs typeface="Gill Sans"/>
              </a:rPr>
              <a:t>…</a:t>
            </a:r>
            <a:endParaRPr lang="en-US" sz="2000" b="0" dirty="0">
              <a:solidFill>
                <a:schemeClr val="bg1"/>
              </a:solidFill>
              <a:latin typeface="Gill Sans"/>
              <a:cs typeface="Gill Sans"/>
            </a:endParaRPr>
          </a:p>
        </p:txBody>
      </p:sp>
      <p:sp>
        <p:nvSpPr>
          <p:cNvPr id="19" name="TextBox 18"/>
          <p:cNvSpPr txBox="1"/>
          <p:nvPr/>
        </p:nvSpPr>
        <p:spPr>
          <a:xfrm>
            <a:off x="3429000" y="3581400"/>
            <a:ext cx="3442269" cy="400110"/>
          </a:xfrm>
          <a:prstGeom prst="rect">
            <a:avLst/>
          </a:prstGeom>
          <a:noFill/>
        </p:spPr>
        <p:txBody>
          <a:bodyPr wrap="none" rtlCol="0">
            <a:spAutoFit/>
          </a:bodyPr>
          <a:lstStyle/>
          <a:p>
            <a:r>
              <a:rPr lang="en-US" sz="2000" b="0" dirty="0" smtClean="0">
                <a:solidFill>
                  <a:srgbClr val="FF0000"/>
                </a:solidFill>
                <a:latin typeface="Gill Sans"/>
                <a:cs typeface="Gill Sans"/>
              </a:rPr>
              <a:t>Values arrive in sorted order…</a:t>
            </a:r>
            <a:endParaRPr lang="en-US" sz="2000" b="0" dirty="0">
              <a:solidFill>
                <a:srgbClr val="FF0000"/>
              </a:solidFill>
              <a:latin typeface="Gill Sans"/>
              <a:cs typeface="Gill Sans"/>
            </a:endParaRPr>
          </a:p>
        </p:txBody>
      </p:sp>
      <p:sp>
        <p:nvSpPr>
          <p:cNvPr id="20" name="TextBox 19"/>
          <p:cNvSpPr txBox="1"/>
          <p:nvPr/>
        </p:nvSpPr>
        <p:spPr>
          <a:xfrm>
            <a:off x="3429000" y="3928646"/>
            <a:ext cx="5166373" cy="400110"/>
          </a:xfrm>
          <a:prstGeom prst="rect">
            <a:avLst/>
          </a:prstGeom>
          <a:noFill/>
        </p:spPr>
        <p:txBody>
          <a:bodyPr wrap="none" rtlCol="0">
            <a:spAutoFit/>
          </a:bodyPr>
          <a:lstStyle/>
          <a:p>
            <a:r>
              <a:rPr lang="en-US" sz="2000" b="0" dirty="0" smtClean="0">
                <a:solidFill>
                  <a:srgbClr val="FF0000"/>
                </a:solidFill>
                <a:latin typeface="Gill Sans"/>
                <a:cs typeface="Gill Sans"/>
              </a:rPr>
              <a:t>Process by preserving state across multiple keys</a:t>
            </a:r>
            <a:endParaRPr lang="en-US" sz="2000" b="0" dirty="0">
              <a:solidFill>
                <a:srgbClr val="FF0000"/>
              </a:solidFill>
              <a:latin typeface="Gill Sans"/>
              <a:cs typeface="Gill Sans"/>
            </a:endParaRPr>
          </a:p>
        </p:txBody>
      </p:sp>
      <p:sp>
        <p:nvSpPr>
          <p:cNvPr id="21" name="TextBox 20"/>
          <p:cNvSpPr txBox="1"/>
          <p:nvPr/>
        </p:nvSpPr>
        <p:spPr>
          <a:xfrm>
            <a:off x="3429000" y="4267200"/>
            <a:ext cx="3677083" cy="400110"/>
          </a:xfrm>
          <a:prstGeom prst="rect">
            <a:avLst/>
          </a:prstGeom>
          <a:noFill/>
        </p:spPr>
        <p:txBody>
          <a:bodyPr wrap="none" rtlCol="0">
            <a:spAutoFit/>
          </a:bodyPr>
          <a:lstStyle/>
          <a:p>
            <a:r>
              <a:rPr lang="en-US" sz="2000" b="0" dirty="0" smtClean="0">
                <a:solidFill>
                  <a:srgbClr val="FF0000"/>
                </a:solidFill>
                <a:latin typeface="Gill Sans"/>
                <a:cs typeface="Gill Sans"/>
              </a:rPr>
              <a:t>Remember to partition correctly!</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17975749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P spid="13" grpId="0"/>
      <p:bldP spid="14" grpId="0"/>
      <p:bldP spid="16" grpId="0"/>
      <p:bldP spid="17" grpId="0"/>
      <p:bldP spid="19" grpId="0"/>
      <p:bldP spid="20" grpId="0"/>
      <p:bldP spid="2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Scenario</a:t>
            </a:r>
            <a:endParaRPr lang="en-US" dirty="0"/>
          </a:p>
        </p:txBody>
      </p:sp>
      <p:sp>
        <p:nvSpPr>
          <p:cNvPr id="3" name="Content Placeholder 2"/>
          <p:cNvSpPr>
            <a:spLocks noGrp="1"/>
          </p:cNvSpPr>
          <p:nvPr>
            <p:ph idx="1"/>
          </p:nvPr>
        </p:nvSpPr>
        <p:spPr/>
        <p:txBody>
          <a:bodyPr/>
          <a:lstStyle/>
          <a:p>
            <a:r>
              <a:rPr lang="en-US" dirty="0" smtClean="0"/>
              <a:t>Two tables:</a:t>
            </a:r>
          </a:p>
          <a:p>
            <a:pPr lvl="1"/>
            <a:r>
              <a:rPr lang="en-US" dirty="0" smtClean="0"/>
              <a:t>User demographics (gender, age, income, etc.)</a:t>
            </a:r>
          </a:p>
          <a:p>
            <a:pPr lvl="1"/>
            <a:r>
              <a:rPr lang="en-US" dirty="0" smtClean="0"/>
              <a:t>User page visits (URL, time spent, etc.)</a:t>
            </a:r>
          </a:p>
          <a:p>
            <a:r>
              <a:rPr lang="en-US" dirty="0" smtClean="0"/>
              <a:t>Analyses we might want to perform:</a:t>
            </a:r>
          </a:p>
          <a:p>
            <a:pPr lvl="1"/>
            <a:r>
              <a:rPr lang="en-US" dirty="0" smtClean="0"/>
              <a:t>Statistics on demographic characteristics</a:t>
            </a:r>
          </a:p>
          <a:p>
            <a:pPr lvl="1"/>
            <a:r>
              <a:rPr lang="en-US" dirty="0" smtClean="0"/>
              <a:t>Statistics on page visits</a:t>
            </a:r>
          </a:p>
          <a:p>
            <a:pPr lvl="1"/>
            <a:r>
              <a:rPr lang="en-US" dirty="0" smtClean="0"/>
              <a:t>Statistics on page visits by URL</a:t>
            </a:r>
          </a:p>
          <a:p>
            <a:pPr lvl="1"/>
            <a:r>
              <a:rPr lang="en-US" dirty="0" smtClean="0"/>
              <a:t>Statistics on page visits by demographic characteristic</a:t>
            </a:r>
          </a:p>
          <a:p>
            <a:pPr lvl="1"/>
            <a:r>
              <a:rPr lang="en-US" dirty="0" smtClean="0"/>
              <a:t>…</a:t>
            </a:r>
            <a:endParaRPr lang="en-US" dirty="0"/>
          </a:p>
        </p:txBody>
      </p:sp>
    </p:spTree>
    <p:extLst>
      <p:ext uri="{BB962C8B-B14F-4D97-AF65-F5344CB8AC3E}">
        <p14:creationId xmlns:p14="http://schemas.microsoft.com/office/powerpoint/2010/main" val="2618373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Algebra</a:t>
            </a:r>
            <a:endParaRPr lang="en-US" dirty="0"/>
          </a:p>
        </p:txBody>
      </p:sp>
      <p:sp>
        <p:nvSpPr>
          <p:cNvPr id="3" name="Content Placeholder 2"/>
          <p:cNvSpPr>
            <a:spLocks noGrp="1"/>
          </p:cNvSpPr>
          <p:nvPr>
            <p:ph idx="1"/>
          </p:nvPr>
        </p:nvSpPr>
        <p:spPr/>
        <p:txBody>
          <a:bodyPr/>
          <a:lstStyle/>
          <a:p>
            <a:r>
              <a:rPr lang="en-US" dirty="0" smtClean="0"/>
              <a:t>Primitives</a:t>
            </a:r>
          </a:p>
          <a:p>
            <a:pPr lvl="1"/>
            <a:r>
              <a:rPr lang="en-US" dirty="0" smtClean="0"/>
              <a:t>Projection (</a:t>
            </a:r>
            <a:r>
              <a:rPr lang="en-US" dirty="0" smtClean="0">
                <a:sym typeface="Symbol"/>
              </a:rPr>
              <a:t>)</a:t>
            </a:r>
            <a:endParaRPr lang="en-US" dirty="0" smtClean="0"/>
          </a:p>
          <a:p>
            <a:pPr lvl="1"/>
            <a:r>
              <a:rPr lang="en-US" dirty="0" smtClean="0"/>
              <a:t>Selection (</a:t>
            </a:r>
            <a:r>
              <a:rPr lang="en-US" dirty="0" smtClean="0">
                <a:sym typeface="Symbol"/>
              </a:rPr>
              <a:t></a:t>
            </a:r>
            <a:r>
              <a:rPr lang="en-US" dirty="0" smtClean="0"/>
              <a:t>)</a:t>
            </a:r>
          </a:p>
          <a:p>
            <a:pPr lvl="1"/>
            <a:r>
              <a:rPr lang="en-US" dirty="0" smtClean="0"/>
              <a:t>Cartesian product (</a:t>
            </a:r>
            <a:r>
              <a:rPr lang="en-US" dirty="0" smtClean="0">
                <a:sym typeface="Symbol"/>
              </a:rPr>
              <a:t>)</a:t>
            </a:r>
          </a:p>
          <a:p>
            <a:pPr lvl="1"/>
            <a:r>
              <a:rPr lang="en-US" dirty="0" smtClean="0"/>
              <a:t>Set union (</a:t>
            </a:r>
            <a:r>
              <a:rPr lang="en-US" dirty="0" smtClean="0">
                <a:sym typeface="Symbol"/>
              </a:rPr>
              <a:t>)</a:t>
            </a:r>
          </a:p>
          <a:p>
            <a:pPr lvl="1"/>
            <a:r>
              <a:rPr lang="en-US" dirty="0" smtClean="0"/>
              <a:t>Set difference (</a:t>
            </a:r>
            <a:r>
              <a:rPr lang="en-US" dirty="0" smtClean="0">
                <a:sym typeface="Symbol"/>
              </a:rPr>
              <a:t></a:t>
            </a:r>
            <a:r>
              <a:rPr lang="en-US" dirty="0" smtClean="0"/>
              <a:t>)</a:t>
            </a:r>
          </a:p>
          <a:p>
            <a:pPr lvl="1"/>
            <a:r>
              <a:rPr lang="en-US" dirty="0" smtClean="0"/>
              <a:t>Rename (</a:t>
            </a:r>
            <a:r>
              <a:rPr lang="en-US" dirty="0" smtClean="0">
                <a:sym typeface="Symbol"/>
              </a:rPr>
              <a:t>)</a:t>
            </a:r>
            <a:endParaRPr lang="en-US" dirty="0" smtClean="0"/>
          </a:p>
          <a:p>
            <a:r>
              <a:rPr lang="en-US" dirty="0" smtClean="0"/>
              <a:t>Other operations</a:t>
            </a:r>
          </a:p>
          <a:p>
            <a:pPr lvl="1"/>
            <a:r>
              <a:rPr lang="en-US" dirty="0" smtClean="0"/>
              <a:t>Join (⋈)</a:t>
            </a:r>
          </a:p>
          <a:p>
            <a:pPr lvl="1"/>
            <a:r>
              <a:rPr lang="en-US" dirty="0" smtClean="0"/>
              <a:t>Group by… aggregation</a:t>
            </a:r>
          </a:p>
          <a:p>
            <a:pPr lvl="1"/>
            <a:r>
              <a:rPr lang="en-US" dirty="0" smtClean="0"/>
              <a:t>…</a:t>
            </a:r>
            <a:endParaRPr lang="en-US" dirty="0"/>
          </a:p>
        </p:txBody>
      </p:sp>
    </p:spTree>
    <p:extLst>
      <p:ext uri="{BB962C8B-B14F-4D97-AF65-F5344CB8AC3E}">
        <p14:creationId xmlns:p14="http://schemas.microsoft.com/office/powerpoint/2010/main" val="25241922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a:t>
            </a:r>
            <a:endParaRPr lang="en-US" dirty="0"/>
          </a:p>
        </p:txBody>
      </p:sp>
      <p:sp>
        <p:nvSpPr>
          <p:cNvPr id="5" name="Rectangle 4"/>
          <p:cNvSpPr/>
          <p:nvPr/>
        </p:nvSpPr>
        <p:spPr>
          <a:xfrm>
            <a:off x="16002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1143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362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8194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3528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40" name="Group 39"/>
          <p:cNvGrpSpPr/>
          <p:nvPr/>
        </p:nvGrpSpPr>
        <p:grpSpPr>
          <a:xfrm>
            <a:off x="4343400" y="3352800"/>
            <a:ext cx="984250" cy="533400"/>
            <a:chOff x="3886200" y="1524000"/>
            <a:chExt cx="984250" cy="533400"/>
          </a:xfrm>
        </p:grpSpPr>
        <p:sp>
          <p:nvSpPr>
            <p:cNvPr id="24" name="Rectangle 23"/>
            <p:cNvSpPr/>
            <p:nvPr/>
          </p:nvSpPr>
          <p:spPr>
            <a:xfrm>
              <a:off x="4337050" y="1828800"/>
              <a:ext cx="228600" cy="228600"/>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 name="Oval 24"/>
            <p:cNvSpPr/>
            <p:nvPr/>
          </p:nvSpPr>
          <p:spPr bwMode="auto">
            <a:xfrm>
              <a:off x="4641850" y="1828800"/>
              <a:ext cx="228600" cy="22860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6" name="Object 25"/>
            <p:cNvGraphicFramePr>
              <a:graphicFrameLocks noChangeAspect="1"/>
            </p:cNvGraphicFramePr>
            <p:nvPr/>
          </p:nvGraphicFramePr>
          <p:xfrm>
            <a:off x="3886200" y="1524000"/>
            <a:ext cx="527050" cy="527050"/>
          </p:xfrm>
          <a:graphic>
            <a:graphicData uri="http://schemas.openxmlformats.org/presentationml/2006/ole">
              <mc:AlternateContent xmlns:mc="http://schemas.openxmlformats.org/markup-compatibility/2006">
                <mc:Choice xmlns:v="urn:schemas-microsoft-com:vml" Requires="v">
                  <p:oleObj spid="_x0000_s1084" name="Equation" r:id="rId3" imgW="139680" imgH="139680" progId="Equation.3">
                    <p:embed/>
                  </p:oleObj>
                </mc:Choice>
                <mc:Fallback>
                  <p:oleObj name="Equation" r:id="rId3" imgW="1396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524000"/>
                          <a:ext cx="52705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6002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1143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362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8194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3528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6002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1143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362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8194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3528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42672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6002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1143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362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8194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3528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6002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1143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362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8194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3528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4" name="TextBox 53"/>
          <p:cNvSpPr txBox="1"/>
          <p:nvPr/>
        </p:nvSpPr>
        <p:spPr>
          <a:xfrm>
            <a:off x="6096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55" name="Rectangle 54"/>
          <p:cNvSpPr/>
          <p:nvPr/>
        </p:nvSpPr>
        <p:spPr>
          <a:xfrm>
            <a:off x="6553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7" name="Oval 56"/>
          <p:cNvSpPr/>
          <p:nvPr/>
        </p:nvSpPr>
        <p:spPr bwMode="auto">
          <a:xfrm>
            <a:off x="70104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9" name="TextBox 58"/>
          <p:cNvSpPr txBox="1"/>
          <p:nvPr/>
        </p:nvSpPr>
        <p:spPr>
          <a:xfrm>
            <a:off x="6096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60" name="Rectangle 59"/>
          <p:cNvSpPr/>
          <p:nvPr/>
        </p:nvSpPr>
        <p:spPr>
          <a:xfrm>
            <a:off x="6553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2" name="Oval 61"/>
          <p:cNvSpPr/>
          <p:nvPr/>
        </p:nvSpPr>
        <p:spPr bwMode="auto">
          <a:xfrm>
            <a:off x="70104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4" name="TextBox 63"/>
          <p:cNvSpPr txBox="1"/>
          <p:nvPr/>
        </p:nvSpPr>
        <p:spPr>
          <a:xfrm>
            <a:off x="6096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65" name="Rectangle 64"/>
          <p:cNvSpPr/>
          <p:nvPr/>
        </p:nvSpPr>
        <p:spPr>
          <a:xfrm>
            <a:off x="6553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7" name="Oval 66"/>
          <p:cNvSpPr/>
          <p:nvPr/>
        </p:nvSpPr>
        <p:spPr bwMode="auto">
          <a:xfrm>
            <a:off x="70104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9" name="TextBox 68"/>
          <p:cNvSpPr txBox="1"/>
          <p:nvPr/>
        </p:nvSpPr>
        <p:spPr>
          <a:xfrm>
            <a:off x="6096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70" name="Rectangle 69"/>
          <p:cNvSpPr/>
          <p:nvPr/>
        </p:nvSpPr>
        <p:spPr>
          <a:xfrm>
            <a:off x="6553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2" name="Oval 71"/>
          <p:cNvSpPr/>
          <p:nvPr/>
        </p:nvSpPr>
        <p:spPr bwMode="auto">
          <a:xfrm>
            <a:off x="70104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4" name="TextBox 73"/>
          <p:cNvSpPr txBox="1"/>
          <p:nvPr/>
        </p:nvSpPr>
        <p:spPr>
          <a:xfrm>
            <a:off x="6096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75" name="Rectangle 74"/>
          <p:cNvSpPr/>
          <p:nvPr/>
        </p:nvSpPr>
        <p:spPr>
          <a:xfrm>
            <a:off x="6553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7" name="Oval 76"/>
          <p:cNvSpPr/>
          <p:nvPr/>
        </p:nvSpPr>
        <p:spPr bwMode="auto">
          <a:xfrm>
            <a:off x="70104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8843419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in MapReduce</a:t>
            </a:r>
            <a:endParaRPr lang="en-US" dirty="0"/>
          </a:p>
        </p:txBody>
      </p:sp>
      <p:sp>
        <p:nvSpPr>
          <p:cNvPr id="3" name="Content Placeholder 2"/>
          <p:cNvSpPr>
            <a:spLocks noGrp="1"/>
          </p:cNvSpPr>
          <p:nvPr>
            <p:ph idx="1"/>
          </p:nvPr>
        </p:nvSpPr>
        <p:spPr/>
        <p:txBody>
          <a:bodyPr/>
          <a:lstStyle/>
          <a:p>
            <a:r>
              <a:rPr lang="en-US" dirty="0" smtClean="0"/>
              <a:t>Easy!</a:t>
            </a:r>
          </a:p>
          <a:p>
            <a:pPr lvl="1"/>
            <a:r>
              <a:rPr lang="en-US" dirty="0" smtClean="0"/>
              <a:t>Map over </a:t>
            </a:r>
            <a:r>
              <a:rPr lang="en-US" dirty="0" err="1" smtClean="0"/>
              <a:t>tuples</a:t>
            </a:r>
            <a:r>
              <a:rPr lang="en-US" dirty="0" smtClean="0"/>
              <a:t>, emit new </a:t>
            </a:r>
            <a:r>
              <a:rPr lang="en-US" dirty="0" err="1" smtClean="0"/>
              <a:t>tuples</a:t>
            </a:r>
            <a:r>
              <a:rPr lang="en-US" dirty="0" smtClean="0"/>
              <a:t> with appropriate attributes</a:t>
            </a:r>
          </a:p>
          <a:p>
            <a:pPr lvl="1"/>
            <a:r>
              <a:rPr lang="en-US" dirty="0" smtClean="0"/>
              <a:t>No reducers, unless for regrouping or resorting </a:t>
            </a:r>
            <a:r>
              <a:rPr lang="en-US" dirty="0" err="1" smtClean="0"/>
              <a:t>tuples</a:t>
            </a:r>
            <a:endParaRPr lang="en-US" dirty="0" smtClean="0"/>
          </a:p>
          <a:p>
            <a:pPr lvl="1"/>
            <a:r>
              <a:rPr lang="en-US" dirty="0" smtClean="0"/>
              <a:t>Alternatively: perform in reducer, after some other processing</a:t>
            </a:r>
          </a:p>
          <a:p>
            <a:r>
              <a:rPr lang="en-US" dirty="0" smtClean="0"/>
              <a:t>Basically limited by HDFS streaming speeds</a:t>
            </a:r>
          </a:p>
          <a:p>
            <a:pPr lvl="1"/>
            <a:r>
              <a:rPr lang="en-US" dirty="0" smtClean="0"/>
              <a:t>Speed of encoding/decoding </a:t>
            </a:r>
            <a:r>
              <a:rPr lang="en-US" dirty="0" err="1" smtClean="0"/>
              <a:t>tuples</a:t>
            </a:r>
            <a:r>
              <a:rPr lang="en-US" dirty="0" smtClean="0"/>
              <a:t> becomes important</a:t>
            </a:r>
          </a:p>
          <a:p>
            <a:pPr lvl="1"/>
            <a:r>
              <a:rPr lang="en-US" dirty="0" smtClean="0"/>
              <a:t>Take advantage of compression when available</a:t>
            </a:r>
          </a:p>
          <a:p>
            <a:pPr lvl="1"/>
            <a:r>
              <a:rPr lang="en-US" dirty="0" err="1" smtClean="0"/>
              <a:t>Semistructured</a:t>
            </a:r>
            <a:r>
              <a:rPr lang="en-US" dirty="0" smtClean="0"/>
              <a:t> data? No problem!</a:t>
            </a:r>
          </a:p>
          <a:p>
            <a:pPr lvl="1"/>
            <a:endParaRPr lang="en-US" dirty="0"/>
          </a:p>
        </p:txBody>
      </p:sp>
    </p:spTree>
    <p:extLst>
      <p:ext uri="{BB962C8B-B14F-4D97-AF65-F5344CB8AC3E}">
        <p14:creationId xmlns:p14="http://schemas.microsoft.com/office/powerpoint/2010/main" val="39949471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Rectangle 4"/>
          <p:cNvSpPr/>
          <p:nvPr/>
        </p:nvSpPr>
        <p:spPr>
          <a:xfrm>
            <a:off x="12954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8382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0574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5146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0480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3" name="Group 39"/>
          <p:cNvGrpSpPr/>
          <p:nvPr/>
        </p:nvGrpSpPr>
        <p:grpSpPr>
          <a:xfrm>
            <a:off x="4097338" y="3352800"/>
            <a:ext cx="703262" cy="533400"/>
            <a:chOff x="3862388" y="1524000"/>
            <a:chExt cx="703262" cy="533400"/>
          </a:xfrm>
        </p:grpSpPr>
        <p:sp>
          <p:nvSpPr>
            <p:cNvPr id="24" name="Rectangle 23"/>
            <p:cNvSpPr/>
            <p:nvPr/>
          </p:nvSpPr>
          <p:spPr>
            <a:xfrm>
              <a:off x="4337050" y="1828800"/>
              <a:ext cx="228600" cy="228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aphicFrame>
          <p:nvGraphicFramePr>
            <p:cNvPr id="26" name="Object 25"/>
            <p:cNvGraphicFramePr>
              <a:graphicFrameLocks noChangeAspect="1"/>
            </p:cNvGraphicFramePr>
            <p:nvPr/>
          </p:nvGraphicFramePr>
          <p:xfrm>
            <a:off x="3862388" y="1524000"/>
            <a:ext cx="574675" cy="527050"/>
          </p:xfrm>
          <a:graphic>
            <a:graphicData uri="http://schemas.openxmlformats.org/presentationml/2006/ole">
              <mc:AlternateContent xmlns:mc="http://schemas.openxmlformats.org/markup-compatibility/2006">
                <mc:Choice xmlns:v="urn:schemas-microsoft-com:vml" Requires="v">
                  <p:oleObj spid="_x0000_s11324"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88" y="1524000"/>
                          <a:ext cx="57467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2954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8382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0574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5146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0480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2954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8382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0574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5146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0480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37338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2954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8382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0574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5146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0480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2954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8382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0574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5146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0480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6" name="Rectangle 55"/>
          <p:cNvSpPr/>
          <p:nvPr/>
        </p:nvSpPr>
        <p:spPr>
          <a:xfrm>
            <a:off x="5867400" y="2819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8" name="TextBox 57"/>
          <p:cNvSpPr txBox="1"/>
          <p:nvPr/>
        </p:nvSpPr>
        <p:spPr>
          <a:xfrm>
            <a:off x="5410200" y="2819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61" name="Rectangle 60"/>
          <p:cNvSpPr/>
          <p:nvPr/>
        </p:nvSpPr>
        <p:spPr>
          <a:xfrm>
            <a:off x="6629400" y="2819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3" name="Rounded Rectangle 62"/>
          <p:cNvSpPr/>
          <p:nvPr/>
        </p:nvSpPr>
        <p:spPr bwMode="auto">
          <a:xfrm>
            <a:off x="7086600" y="2819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6" name="Oval 65"/>
          <p:cNvSpPr/>
          <p:nvPr/>
        </p:nvSpPr>
        <p:spPr bwMode="auto">
          <a:xfrm>
            <a:off x="7620000" y="2819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9" name="Rectangle 78"/>
          <p:cNvSpPr/>
          <p:nvPr/>
        </p:nvSpPr>
        <p:spPr>
          <a:xfrm>
            <a:off x="5867400" y="33528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0" name="TextBox 79"/>
          <p:cNvSpPr txBox="1"/>
          <p:nvPr/>
        </p:nvSpPr>
        <p:spPr>
          <a:xfrm>
            <a:off x="5410200" y="3352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81" name="Rectangle 80"/>
          <p:cNvSpPr/>
          <p:nvPr/>
        </p:nvSpPr>
        <p:spPr>
          <a:xfrm>
            <a:off x="6629400" y="33528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2" name="Rounded Rectangle 81"/>
          <p:cNvSpPr/>
          <p:nvPr/>
        </p:nvSpPr>
        <p:spPr bwMode="auto">
          <a:xfrm>
            <a:off x="7086600" y="33528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3" name="Oval 82"/>
          <p:cNvSpPr/>
          <p:nvPr/>
        </p:nvSpPr>
        <p:spPr bwMode="auto">
          <a:xfrm>
            <a:off x="7620000" y="33528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64609284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in MapReduce</a:t>
            </a:r>
            <a:endParaRPr lang="en-US" dirty="0"/>
          </a:p>
        </p:txBody>
      </p:sp>
      <p:sp>
        <p:nvSpPr>
          <p:cNvPr id="3" name="Content Placeholder 2"/>
          <p:cNvSpPr>
            <a:spLocks noGrp="1"/>
          </p:cNvSpPr>
          <p:nvPr>
            <p:ph idx="1"/>
          </p:nvPr>
        </p:nvSpPr>
        <p:spPr/>
        <p:txBody>
          <a:bodyPr/>
          <a:lstStyle/>
          <a:p>
            <a:r>
              <a:rPr lang="en-US" dirty="0" smtClean="0"/>
              <a:t>Easy!</a:t>
            </a:r>
          </a:p>
          <a:p>
            <a:pPr lvl="1"/>
            <a:r>
              <a:rPr lang="en-US" dirty="0" smtClean="0"/>
              <a:t>Map over </a:t>
            </a:r>
            <a:r>
              <a:rPr lang="en-US" dirty="0" err="1" smtClean="0"/>
              <a:t>tuples</a:t>
            </a:r>
            <a:r>
              <a:rPr lang="en-US" dirty="0" smtClean="0"/>
              <a:t>, emit only </a:t>
            </a:r>
            <a:r>
              <a:rPr lang="en-US" dirty="0" err="1" smtClean="0"/>
              <a:t>tuples</a:t>
            </a:r>
            <a:r>
              <a:rPr lang="en-US" dirty="0" smtClean="0"/>
              <a:t> that meet criteria</a:t>
            </a:r>
          </a:p>
          <a:p>
            <a:pPr lvl="1"/>
            <a:r>
              <a:rPr lang="en-US" dirty="0" smtClean="0"/>
              <a:t>No reducers, unless for regrouping or resorting </a:t>
            </a:r>
            <a:r>
              <a:rPr lang="en-US" dirty="0" err="1" smtClean="0"/>
              <a:t>tuples</a:t>
            </a:r>
            <a:endParaRPr lang="en-US" dirty="0" smtClean="0"/>
          </a:p>
          <a:p>
            <a:pPr lvl="1"/>
            <a:r>
              <a:rPr lang="en-US" dirty="0" smtClean="0"/>
              <a:t>Alternatively: perform in reducer, after some other processing</a:t>
            </a:r>
          </a:p>
          <a:p>
            <a:r>
              <a:rPr lang="en-US" dirty="0"/>
              <a:t>Basically limited by HDFS streaming speeds</a:t>
            </a:r>
          </a:p>
          <a:p>
            <a:pPr lvl="1"/>
            <a:r>
              <a:rPr lang="en-US" dirty="0"/>
              <a:t>Speed of encoding/decoding tuples becomes important</a:t>
            </a:r>
          </a:p>
          <a:p>
            <a:pPr lvl="1"/>
            <a:r>
              <a:rPr lang="en-US" dirty="0"/>
              <a:t>Take advantage of compression when available</a:t>
            </a:r>
          </a:p>
          <a:p>
            <a:pPr lvl="1"/>
            <a:r>
              <a:rPr lang="en-US" dirty="0" err="1"/>
              <a:t>Semistructured</a:t>
            </a:r>
            <a:r>
              <a:rPr lang="en-US" dirty="0"/>
              <a:t> data? No problem!</a:t>
            </a:r>
          </a:p>
        </p:txBody>
      </p:sp>
    </p:spTree>
    <p:extLst>
      <p:ext uri="{BB962C8B-B14F-4D97-AF65-F5344CB8AC3E}">
        <p14:creationId xmlns:p14="http://schemas.microsoft.com/office/powerpoint/2010/main" val="40122578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Aggregation</a:t>
            </a:r>
            <a:endParaRPr lang="en-US" dirty="0"/>
          </a:p>
        </p:txBody>
      </p:sp>
      <p:sp>
        <p:nvSpPr>
          <p:cNvPr id="3" name="Content Placeholder 2"/>
          <p:cNvSpPr>
            <a:spLocks noGrp="1"/>
          </p:cNvSpPr>
          <p:nvPr>
            <p:ph idx="1"/>
          </p:nvPr>
        </p:nvSpPr>
        <p:spPr/>
        <p:txBody>
          <a:bodyPr/>
          <a:lstStyle/>
          <a:p>
            <a:r>
              <a:rPr lang="en-US" dirty="0" smtClean="0"/>
              <a:t>Example: What is the average time spent per URL?</a:t>
            </a:r>
          </a:p>
          <a:p>
            <a:r>
              <a:rPr lang="en-US" dirty="0" smtClean="0"/>
              <a:t>In SQL:</a:t>
            </a:r>
          </a:p>
          <a:p>
            <a:pPr lvl="1"/>
            <a:r>
              <a:rPr lang="en-US" dirty="0" smtClean="0"/>
              <a:t>SELECT </a:t>
            </a:r>
            <a:r>
              <a:rPr lang="en-US" dirty="0" err="1" smtClean="0"/>
              <a:t>url</a:t>
            </a:r>
            <a:r>
              <a:rPr lang="en-US" dirty="0" smtClean="0"/>
              <a:t>, AVG(time) FROM visits GROUP BY </a:t>
            </a:r>
            <a:r>
              <a:rPr lang="en-US" dirty="0" err="1" smtClean="0"/>
              <a:t>url</a:t>
            </a:r>
            <a:endParaRPr lang="en-US" dirty="0" smtClean="0"/>
          </a:p>
          <a:p>
            <a:r>
              <a:rPr lang="en-US" dirty="0" smtClean="0"/>
              <a:t>In MapReduce:</a:t>
            </a:r>
          </a:p>
          <a:p>
            <a:pPr lvl="1"/>
            <a:r>
              <a:rPr lang="en-US" dirty="0" smtClean="0"/>
              <a:t>Map over </a:t>
            </a:r>
            <a:r>
              <a:rPr lang="en-US" dirty="0" err="1" smtClean="0"/>
              <a:t>tuples</a:t>
            </a:r>
            <a:r>
              <a:rPr lang="en-US" dirty="0" smtClean="0"/>
              <a:t>, emit time, keyed by </a:t>
            </a:r>
            <a:r>
              <a:rPr lang="en-US" dirty="0" err="1" smtClean="0"/>
              <a:t>url</a:t>
            </a:r>
            <a:endParaRPr lang="en-US" dirty="0" smtClean="0"/>
          </a:p>
          <a:p>
            <a:pPr lvl="1"/>
            <a:r>
              <a:rPr lang="en-US" dirty="0" smtClean="0"/>
              <a:t>Framework automatically groups values by keys</a:t>
            </a:r>
          </a:p>
          <a:p>
            <a:pPr lvl="1"/>
            <a:r>
              <a:rPr lang="en-US" dirty="0" smtClean="0"/>
              <a:t>Compute average in reducer</a:t>
            </a:r>
          </a:p>
          <a:p>
            <a:pPr lvl="1"/>
            <a:r>
              <a:rPr lang="en-US" dirty="0" smtClean="0"/>
              <a:t>Optimize with combiners</a:t>
            </a:r>
            <a:endParaRPr lang="en-US" dirty="0"/>
          </a:p>
        </p:txBody>
      </p:sp>
    </p:spTree>
    <p:extLst>
      <p:ext uri="{BB962C8B-B14F-4D97-AF65-F5344CB8AC3E}">
        <p14:creationId xmlns:p14="http://schemas.microsoft.com/office/powerpoint/2010/main" val="39915241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Structured data</a:t>
            </a:r>
          </a:p>
          <a:p>
            <a:pPr lvl="1"/>
            <a:r>
              <a:rPr lang="en-US" dirty="0" smtClean="0"/>
              <a:t>Processing relational data with MapReduce</a:t>
            </a:r>
          </a:p>
          <a:p>
            <a:r>
              <a:rPr lang="en-US" dirty="0" smtClean="0"/>
              <a:t>Unstructured data</a:t>
            </a:r>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3838285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C:\Documents and Settings\Jimmy Lin\Local Settings\Temporary Internet Files\Content.IE5\8DW3C1QH\MPj04228650000[1].jpg"/>
          <p:cNvPicPr>
            <a:picLocks noChangeAspect="1" noChangeArrowheads="1"/>
          </p:cNvPicPr>
          <p:nvPr/>
        </p:nvPicPr>
        <p:blipFill>
          <a:blip r:embed="rId2" cstate="print"/>
          <a:srcRect/>
          <a:stretch>
            <a:fillRect/>
          </a:stretch>
        </p:blipFill>
        <p:spPr bwMode="auto">
          <a:xfrm>
            <a:off x="-228600" y="-13600"/>
            <a:ext cx="10210800" cy="6885200"/>
          </a:xfrm>
          <a:prstGeom prst="rect">
            <a:avLst/>
          </a:prstGeom>
          <a:noFill/>
          <a:ln w="9525">
            <a:noFill/>
            <a:miter lim="800000"/>
            <a:headEnd/>
            <a:tailEnd/>
          </a:ln>
        </p:spPr>
      </p:pic>
      <p:sp>
        <p:nvSpPr>
          <p:cNvPr id="6" name="TextBox 5"/>
          <p:cNvSpPr txBox="1">
            <a:spLocks noChangeArrowheads="1"/>
          </p:cNvSpPr>
          <p:nvPr/>
        </p:nvSpPr>
        <p:spPr bwMode="auto">
          <a:xfrm>
            <a:off x="0" y="1828800"/>
            <a:ext cx="9144000" cy="708025"/>
          </a:xfrm>
          <a:prstGeom prst="rect">
            <a:avLst/>
          </a:prstGeom>
          <a:noFill/>
          <a:ln w="9525">
            <a:noFill/>
            <a:miter lim="800000"/>
            <a:headEnd/>
            <a:tailEnd/>
          </a:ln>
        </p:spPr>
        <p:txBody>
          <a:bodyPr>
            <a:spAutoFit/>
          </a:bodyPr>
          <a:lstStyle/>
          <a:p>
            <a:pPr algn="ctr"/>
            <a:r>
              <a:rPr lang="en-US" sz="4000" dirty="0">
                <a:solidFill>
                  <a:srgbClr val="FF0000"/>
                </a:solidFill>
                <a:latin typeface="Gill Sans"/>
                <a:cs typeface="Gill Sans"/>
              </a:rPr>
              <a:t>Relational</a:t>
            </a:r>
            <a:r>
              <a:rPr lang="en-US" sz="4000" dirty="0">
                <a:solidFill>
                  <a:schemeClr val="bg2"/>
                </a:solidFill>
                <a:latin typeface="Gill Sans"/>
                <a:cs typeface="Gill Sans"/>
              </a:rPr>
              <a:t> </a:t>
            </a:r>
            <a:r>
              <a:rPr lang="en-US" sz="4000" dirty="0" smtClean="0">
                <a:solidFill>
                  <a:schemeClr val="bg2"/>
                </a:solidFill>
                <a:latin typeface="Gill Sans"/>
                <a:cs typeface="Gill Sans"/>
              </a:rPr>
              <a:t>Joins</a:t>
            </a:r>
            <a:endParaRPr lang="en-US" sz="4000" dirty="0">
              <a:solidFill>
                <a:schemeClr val="bg2"/>
              </a:solidFill>
              <a:latin typeface="Gill Sans"/>
              <a:cs typeface="Gill Sans"/>
            </a:endParaRPr>
          </a:p>
        </p:txBody>
      </p:sp>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Microsoft Office Clip Art</a:t>
            </a:r>
          </a:p>
        </p:txBody>
      </p:sp>
    </p:spTree>
    <p:extLst>
      <p:ext uri="{BB962C8B-B14F-4D97-AF65-F5344CB8AC3E}">
        <p14:creationId xmlns:p14="http://schemas.microsoft.com/office/powerpoint/2010/main" val="227810781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Joins</a:t>
            </a:r>
            <a:endParaRPr lang="en-US" dirty="0"/>
          </a:p>
        </p:txBody>
      </p:sp>
      <p:sp>
        <p:nvSpPr>
          <p:cNvPr id="192" name="Flowchart: Collate 191"/>
          <p:cNvSpPr/>
          <p:nvPr/>
        </p:nvSpPr>
        <p:spPr>
          <a:xfrm rot="5400000">
            <a:off x="4381500" y="3390900"/>
            <a:ext cx="381000" cy="762000"/>
          </a:xfrm>
          <a:prstGeom prst="flowChartCollate">
            <a:avLst/>
          </a:prstGeom>
          <a:noFill/>
          <a:ln w="19050"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208" name="Straight Arrow Connector 207"/>
          <p:cNvCxnSpPr/>
          <p:nvPr/>
        </p:nvCxnSpPr>
        <p:spPr>
          <a:xfrm>
            <a:off x="2514600" y="3733800"/>
            <a:ext cx="1447800" cy="1588"/>
          </a:xfrm>
          <a:prstGeom prst="straightConnector1">
            <a:avLst/>
          </a:prstGeom>
          <a:noFill/>
          <a:ln w="28575" cap="flat" cmpd="sng" algn="ctr">
            <a:solidFill>
              <a:sysClr val="windowText" lastClr="000000"/>
            </a:solidFill>
            <a:prstDash val="solid"/>
            <a:tailEnd type="arrow"/>
          </a:ln>
          <a:effectLst/>
        </p:spPr>
      </p:cxnSp>
      <p:cxnSp>
        <p:nvCxnSpPr>
          <p:cNvPr id="209" name="Straight Arrow Connector 208"/>
          <p:cNvCxnSpPr/>
          <p:nvPr/>
        </p:nvCxnSpPr>
        <p:spPr>
          <a:xfrm rot="5400000" flipH="1" flipV="1">
            <a:off x="2361803" y="3581003"/>
            <a:ext cx="304800" cy="794"/>
          </a:xfrm>
          <a:prstGeom prst="straightConnector1">
            <a:avLst/>
          </a:prstGeom>
          <a:noFill/>
          <a:ln w="28575" cap="flat" cmpd="sng" algn="ctr">
            <a:solidFill>
              <a:sysClr val="windowText" lastClr="000000"/>
            </a:solidFill>
            <a:prstDash val="solid"/>
            <a:tailEnd type="none"/>
          </a:ln>
          <a:effectLst/>
        </p:spPr>
      </p:cxnSp>
      <p:grpSp>
        <p:nvGrpSpPr>
          <p:cNvPr id="210" name="Group 209"/>
          <p:cNvGrpSpPr/>
          <p:nvPr/>
        </p:nvGrpSpPr>
        <p:grpSpPr>
          <a:xfrm flipH="1">
            <a:off x="5105400" y="3429000"/>
            <a:ext cx="1448594" cy="306388"/>
            <a:chOff x="5638006" y="3810000"/>
            <a:chExt cx="1448594" cy="306388"/>
          </a:xfrm>
        </p:grpSpPr>
        <p:cxnSp>
          <p:nvCxnSpPr>
            <p:cNvPr id="211" name="Straight Arrow Connector 210"/>
            <p:cNvCxnSpPr/>
            <p:nvPr/>
          </p:nvCxnSpPr>
          <p:spPr>
            <a:xfrm>
              <a:off x="5638800" y="4114800"/>
              <a:ext cx="1447800" cy="1588"/>
            </a:xfrm>
            <a:prstGeom prst="straightConnector1">
              <a:avLst/>
            </a:prstGeom>
            <a:noFill/>
            <a:ln w="28575" cap="flat" cmpd="sng" algn="ctr">
              <a:solidFill>
                <a:sysClr val="windowText" lastClr="000000"/>
              </a:solidFill>
              <a:prstDash val="solid"/>
              <a:tailEnd type="arrow"/>
            </a:ln>
            <a:effectLst/>
          </p:spPr>
        </p:cxnSp>
        <p:cxnSp>
          <p:nvCxnSpPr>
            <p:cNvPr id="212" name="Straight Arrow Connector 211"/>
            <p:cNvCxnSpPr/>
            <p:nvPr/>
          </p:nvCxnSpPr>
          <p:spPr>
            <a:xfrm rot="5400000" flipH="1" flipV="1">
              <a:off x="5486003" y="3962003"/>
              <a:ext cx="304800" cy="794"/>
            </a:xfrm>
            <a:prstGeom prst="straightConnector1">
              <a:avLst/>
            </a:prstGeom>
            <a:noFill/>
            <a:ln w="28575" cap="flat" cmpd="sng" algn="ctr">
              <a:solidFill>
                <a:sysClr val="windowText" lastClr="000000"/>
              </a:solidFill>
              <a:prstDash val="solid"/>
              <a:tailEnd type="none"/>
            </a:ln>
            <a:effectLst/>
          </p:spPr>
        </p:cxnSp>
      </p:grpSp>
      <p:cxnSp>
        <p:nvCxnSpPr>
          <p:cNvPr id="213" name="Straight Arrow Connector 212"/>
          <p:cNvCxnSpPr/>
          <p:nvPr/>
        </p:nvCxnSpPr>
        <p:spPr>
          <a:xfrm rot="5400000">
            <a:off x="4418806" y="4114006"/>
            <a:ext cx="304800" cy="1588"/>
          </a:xfrm>
          <a:prstGeom prst="straightConnector1">
            <a:avLst/>
          </a:prstGeom>
          <a:noFill/>
          <a:ln w="28575" cap="flat" cmpd="sng" algn="ctr">
            <a:solidFill>
              <a:sysClr val="windowText" lastClr="000000"/>
            </a:solidFill>
            <a:prstDash val="solid"/>
            <a:tailEnd type="arrow"/>
          </a:ln>
          <a:effectLst/>
        </p:spPr>
      </p:cxnSp>
      <p:grpSp>
        <p:nvGrpSpPr>
          <p:cNvPr id="216" name="Group 215"/>
          <p:cNvGrpSpPr/>
          <p:nvPr/>
        </p:nvGrpSpPr>
        <p:grpSpPr>
          <a:xfrm>
            <a:off x="1143000" y="1295400"/>
            <a:ext cx="2286000" cy="381000"/>
            <a:chOff x="1219200" y="1143000"/>
            <a:chExt cx="2286000" cy="381000"/>
          </a:xfrm>
        </p:grpSpPr>
        <p:sp>
          <p:nvSpPr>
            <p:cNvPr id="172" name="Rectangle 17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4" name="TextBox 213"/>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15" name="Rectangle 214"/>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17" name="Group 216"/>
          <p:cNvGrpSpPr/>
          <p:nvPr/>
        </p:nvGrpSpPr>
        <p:grpSpPr>
          <a:xfrm>
            <a:off x="1143000" y="1828800"/>
            <a:ext cx="2286000" cy="381000"/>
            <a:chOff x="1219200" y="1143000"/>
            <a:chExt cx="2286000" cy="381000"/>
          </a:xfrm>
        </p:grpSpPr>
        <p:sp>
          <p:nvSpPr>
            <p:cNvPr id="218" name="Rectangle 21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9" name="TextBox 21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20" name="Rectangle 21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1" name="Group 220"/>
          <p:cNvGrpSpPr/>
          <p:nvPr/>
        </p:nvGrpSpPr>
        <p:grpSpPr>
          <a:xfrm>
            <a:off x="1143000" y="2362200"/>
            <a:ext cx="2286000" cy="381000"/>
            <a:chOff x="1219200" y="1143000"/>
            <a:chExt cx="2286000" cy="381000"/>
          </a:xfrm>
        </p:grpSpPr>
        <p:sp>
          <p:nvSpPr>
            <p:cNvPr id="222" name="Rectangle 22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3" name="TextBox 22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24" name="Rectangle 22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5" name="Group 224"/>
          <p:cNvGrpSpPr/>
          <p:nvPr/>
        </p:nvGrpSpPr>
        <p:grpSpPr>
          <a:xfrm>
            <a:off x="1143000" y="2895600"/>
            <a:ext cx="2286000" cy="381000"/>
            <a:chOff x="1219200" y="1143000"/>
            <a:chExt cx="2286000" cy="381000"/>
          </a:xfrm>
        </p:grpSpPr>
        <p:sp>
          <p:nvSpPr>
            <p:cNvPr id="226" name="Rectangle 22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7" name="TextBox 226"/>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28" name="Rectangle 227"/>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9" name="Group 228"/>
          <p:cNvGrpSpPr/>
          <p:nvPr/>
        </p:nvGrpSpPr>
        <p:grpSpPr>
          <a:xfrm>
            <a:off x="5486400" y="1295400"/>
            <a:ext cx="2286000" cy="381000"/>
            <a:chOff x="3124200" y="1143000"/>
            <a:chExt cx="2286000" cy="381000"/>
          </a:xfrm>
        </p:grpSpPr>
        <p:sp>
          <p:nvSpPr>
            <p:cNvPr id="230" name="Rectangle 22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1" name="TextBox 230"/>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32" name="Rectangle 23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3" name="Group 232"/>
          <p:cNvGrpSpPr/>
          <p:nvPr/>
        </p:nvGrpSpPr>
        <p:grpSpPr>
          <a:xfrm>
            <a:off x="5486400" y="1828800"/>
            <a:ext cx="2286000" cy="381000"/>
            <a:chOff x="3124200" y="1143000"/>
            <a:chExt cx="2286000" cy="381000"/>
          </a:xfrm>
        </p:grpSpPr>
        <p:sp>
          <p:nvSpPr>
            <p:cNvPr id="234" name="Rectangle 23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5" name="TextBox 23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36" name="Rectangle 23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7" name="Group 236"/>
          <p:cNvGrpSpPr/>
          <p:nvPr/>
        </p:nvGrpSpPr>
        <p:grpSpPr>
          <a:xfrm>
            <a:off x="5486400" y="2362200"/>
            <a:ext cx="2286000" cy="381000"/>
            <a:chOff x="3124200" y="1143000"/>
            <a:chExt cx="2286000" cy="381000"/>
          </a:xfrm>
        </p:grpSpPr>
        <p:sp>
          <p:nvSpPr>
            <p:cNvPr id="238" name="Rectangle 23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9" name="TextBox 23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40" name="Rectangle 23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41" name="Group 240"/>
          <p:cNvGrpSpPr/>
          <p:nvPr/>
        </p:nvGrpSpPr>
        <p:grpSpPr>
          <a:xfrm>
            <a:off x="5486400" y="2895600"/>
            <a:ext cx="2286000" cy="381000"/>
            <a:chOff x="3124200" y="1143000"/>
            <a:chExt cx="2286000" cy="381000"/>
          </a:xfrm>
        </p:grpSpPr>
        <p:sp>
          <p:nvSpPr>
            <p:cNvPr id="242" name="Rectangle 24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43" name="TextBox 24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44" name="Rectangle 24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3" name="Group 252"/>
          <p:cNvGrpSpPr/>
          <p:nvPr/>
        </p:nvGrpSpPr>
        <p:grpSpPr>
          <a:xfrm>
            <a:off x="2514600" y="4419600"/>
            <a:ext cx="2286000" cy="381000"/>
            <a:chOff x="1219200" y="1143000"/>
            <a:chExt cx="2286000" cy="381000"/>
          </a:xfrm>
        </p:grpSpPr>
        <p:sp>
          <p:nvSpPr>
            <p:cNvPr id="254" name="Rectangle 25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5" name="TextBox 254"/>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56" name="Rectangle 25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7" name="Group 256"/>
          <p:cNvGrpSpPr/>
          <p:nvPr/>
        </p:nvGrpSpPr>
        <p:grpSpPr>
          <a:xfrm>
            <a:off x="4419600" y="4419600"/>
            <a:ext cx="2286000" cy="381000"/>
            <a:chOff x="3124200" y="1143000"/>
            <a:chExt cx="2286000" cy="381000"/>
          </a:xfrm>
        </p:grpSpPr>
        <p:sp>
          <p:nvSpPr>
            <p:cNvPr id="258" name="Rectangle 25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9" name="TextBox 25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60" name="Rectangle 25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1" name="Group 260"/>
          <p:cNvGrpSpPr/>
          <p:nvPr/>
        </p:nvGrpSpPr>
        <p:grpSpPr>
          <a:xfrm>
            <a:off x="2514600" y="4953000"/>
            <a:ext cx="2286000" cy="381000"/>
            <a:chOff x="1219200" y="1143000"/>
            <a:chExt cx="2286000" cy="381000"/>
          </a:xfrm>
        </p:grpSpPr>
        <p:sp>
          <p:nvSpPr>
            <p:cNvPr id="262" name="Rectangle 26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3" name="TextBox 26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64" name="Rectangle 26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5" name="Group 264"/>
          <p:cNvGrpSpPr/>
          <p:nvPr/>
        </p:nvGrpSpPr>
        <p:grpSpPr>
          <a:xfrm>
            <a:off x="4419600" y="4953000"/>
            <a:ext cx="2286000" cy="381000"/>
            <a:chOff x="3124200" y="1143000"/>
            <a:chExt cx="2286000" cy="381000"/>
          </a:xfrm>
        </p:grpSpPr>
        <p:sp>
          <p:nvSpPr>
            <p:cNvPr id="266" name="Rectangle 265"/>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7" name="TextBox 266"/>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68" name="Rectangle 267"/>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9" name="Group 268"/>
          <p:cNvGrpSpPr/>
          <p:nvPr/>
        </p:nvGrpSpPr>
        <p:grpSpPr>
          <a:xfrm>
            <a:off x="2514600" y="5486400"/>
            <a:ext cx="2286000" cy="381000"/>
            <a:chOff x="1219200" y="1143000"/>
            <a:chExt cx="2286000" cy="381000"/>
          </a:xfrm>
        </p:grpSpPr>
        <p:sp>
          <p:nvSpPr>
            <p:cNvPr id="270" name="Rectangle 26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1" name="TextBox 270"/>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72" name="Rectangle 27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3" name="Group 272"/>
          <p:cNvGrpSpPr/>
          <p:nvPr/>
        </p:nvGrpSpPr>
        <p:grpSpPr>
          <a:xfrm>
            <a:off x="4419600" y="5486400"/>
            <a:ext cx="2286000" cy="381000"/>
            <a:chOff x="3124200" y="1143000"/>
            <a:chExt cx="2286000" cy="381000"/>
          </a:xfrm>
        </p:grpSpPr>
        <p:sp>
          <p:nvSpPr>
            <p:cNvPr id="274" name="Rectangle 27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5" name="TextBox 27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76" name="Rectangle 275"/>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7" name="Group 276"/>
          <p:cNvGrpSpPr/>
          <p:nvPr/>
        </p:nvGrpSpPr>
        <p:grpSpPr>
          <a:xfrm>
            <a:off x="2514600" y="6019800"/>
            <a:ext cx="2286000" cy="381000"/>
            <a:chOff x="1219200" y="1143000"/>
            <a:chExt cx="2286000" cy="381000"/>
          </a:xfrm>
        </p:grpSpPr>
        <p:sp>
          <p:nvSpPr>
            <p:cNvPr id="278" name="Rectangle 27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9" name="TextBox 27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80" name="Rectangle 27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81" name="Group 280"/>
          <p:cNvGrpSpPr/>
          <p:nvPr/>
        </p:nvGrpSpPr>
        <p:grpSpPr>
          <a:xfrm>
            <a:off x="4419600" y="6019800"/>
            <a:ext cx="2286000" cy="381000"/>
            <a:chOff x="3124200" y="1143000"/>
            <a:chExt cx="2286000" cy="381000"/>
          </a:xfrm>
        </p:grpSpPr>
        <p:sp>
          <p:nvSpPr>
            <p:cNvPr id="282" name="Rectangle 28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83" name="TextBox 28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84" name="Rectangle 283"/>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spTree>
    <p:extLst>
      <p:ext uri="{BB962C8B-B14F-4D97-AF65-F5344CB8AC3E}">
        <p14:creationId xmlns:p14="http://schemas.microsoft.com/office/powerpoint/2010/main" val="24560196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Relationships</a:t>
            </a:r>
            <a:endParaRPr lang="en-US" dirty="0"/>
          </a:p>
        </p:txBody>
      </p:sp>
      <p:sp>
        <p:nvSpPr>
          <p:cNvPr id="4" name="Rectangle 7"/>
          <p:cNvSpPr>
            <a:spLocks noChangeArrowheads="1"/>
          </p:cNvSpPr>
          <p:nvPr/>
        </p:nvSpPr>
        <p:spPr bwMode="auto">
          <a:xfrm>
            <a:off x="6103938" y="4419600"/>
            <a:ext cx="1592262" cy="396875"/>
          </a:xfrm>
          <a:prstGeom prst="rect">
            <a:avLst/>
          </a:prstGeom>
          <a:noFill/>
          <a:ln w="9525">
            <a:noFill/>
            <a:miter lim="800000"/>
            <a:headEnd/>
            <a:tailEnd/>
          </a:ln>
        </p:spPr>
        <p:txBody>
          <a:bodyPr wrap="none" lIns="90488" tIns="44450" rIns="90488" bIns="44450">
            <a:spAutoFit/>
          </a:bodyPr>
          <a:lstStyle/>
          <a:p>
            <a:r>
              <a:rPr lang="en-US" sz="2000">
                <a:solidFill>
                  <a:schemeClr val="bg1"/>
                </a:solidFill>
              </a:rPr>
              <a:t>One-to-One</a:t>
            </a:r>
          </a:p>
        </p:txBody>
      </p:sp>
      <p:sp>
        <p:nvSpPr>
          <p:cNvPr id="5" name="Rectangle 22"/>
          <p:cNvSpPr>
            <a:spLocks noChangeArrowheads="1"/>
          </p:cNvSpPr>
          <p:nvPr/>
        </p:nvSpPr>
        <p:spPr bwMode="auto">
          <a:xfrm>
            <a:off x="3810000" y="4419600"/>
            <a:ext cx="1749425" cy="396875"/>
          </a:xfrm>
          <a:prstGeom prst="rect">
            <a:avLst/>
          </a:prstGeom>
          <a:noFill/>
          <a:ln w="9525">
            <a:noFill/>
            <a:miter lim="800000"/>
            <a:headEnd/>
            <a:tailEnd/>
          </a:ln>
        </p:spPr>
        <p:txBody>
          <a:bodyPr wrap="none" lIns="90488" tIns="44450" rIns="90488" bIns="44450">
            <a:spAutoFit/>
          </a:bodyPr>
          <a:lstStyle/>
          <a:p>
            <a:r>
              <a:rPr lang="en-US" sz="2000">
                <a:solidFill>
                  <a:schemeClr val="bg1"/>
                </a:solidFill>
              </a:rPr>
              <a:t>One-to-Many</a:t>
            </a:r>
          </a:p>
        </p:txBody>
      </p:sp>
      <p:sp>
        <p:nvSpPr>
          <p:cNvPr id="6" name="Rectangle 42"/>
          <p:cNvSpPr>
            <a:spLocks noChangeArrowheads="1"/>
          </p:cNvSpPr>
          <p:nvPr/>
        </p:nvSpPr>
        <p:spPr bwMode="auto">
          <a:xfrm>
            <a:off x="1524000" y="4432300"/>
            <a:ext cx="1905000" cy="393700"/>
          </a:xfrm>
          <a:prstGeom prst="rect">
            <a:avLst/>
          </a:prstGeom>
          <a:noFill/>
          <a:ln w="9525">
            <a:noFill/>
            <a:miter lim="800000"/>
            <a:headEnd/>
            <a:tailEnd/>
          </a:ln>
        </p:spPr>
        <p:txBody>
          <a:bodyPr lIns="90488" tIns="44450" rIns="90488" bIns="44450">
            <a:spAutoFit/>
          </a:bodyPr>
          <a:lstStyle/>
          <a:p>
            <a:pPr algn="ctr"/>
            <a:r>
              <a:rPr lang="en-US" sz="2000">
                <a:solidFill>
                  <a:schemeClr val="bg1"/>
                </a:solidFill>
              </a:rPr>
              <a:t>Many-to-Many</a:t>
            </a:r>
          </a:p>
        </p:txBody>
      </p:sp>
      <p:sp>
        <p:nvSpPr>
          <p:cNvPr id="7" name="Oval 9"/>
          <p:cNvSpPr>
            <a:spLocks noChangeArrowheads="1"/>
          </p:cNvSpPr>
          <p:nvPr/>
        </p:nvSpPr>
        <p:spPr bwMode="auto">
          <a:xfrm>
            <a:off x="1981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8" name="Oval 10"/>
          <p:cNvSpPr>
            <a:spLocks noChangeArrowheads="1"/>
          </p:cNvSpPr>
          <p:nvPr/>
        </p:nvSpPr>
        <p:spPr bwMode="auto">
          <a:xfrm>
            <a:off x="2743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9" name="Oval 11"/>
          <p:cNvSpPr>
            <a:spLocks noChangeArrowheads="1"/>
          </p:cNvSpPr>
          <p:nvPr/>
        </p:nvSpPr>
        <p:spPr bwMode="auto">
          <a:xfrm>
            <a:off x="1981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0" name="Oval 12"/>
          <p:cNvSpPr>
            <a:spLocks noChangeArrowheads="1"/>
          </p:cNvSpPr>
          <p:nvPr/>
        </p:nvSpPr>
        <p:spPr bwMode="auto">
          <a:xfrm>
            <a:off x="2743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1" name="Oval 13"/>
          <p:cNvSpPr>
            <a:spLocks noChangeArrowheads="1"/>
          </p:cNvSpPr>
          <p:nvPr/>
        </p:nvSpPr>
        <p:spPr bwMode="auto">
          <a:xfrm>
            <a:off x="1981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2" name="Oval 14"/>
          <p:cNvSpPr>
            <a:spLocks noChangeArrowheads="1"/>
          </p:cNvSpPr>
          <p:nvPr/>
        </p:nvSpPr>
        <p:spPr bwMode="auto">
          <a:xfrm>
            <a:off x="2743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3" name="Oval 15"/>
          <p:cNvSpPr>
            <a:spLocks noChangeArrowheads="1"/>
          </p:cNvSpPr>
          <p:nvPr/>
        </p:nvSpPr>
        <p:spPr bwMode="auto">
          <a:xfrm>
            <a:off x="1981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4" name="Oval 16"/>
          <p:cNvSpPr>
            <a:spLocks noChangeArrowheads="1"/>
          </p:cNvSpPr>
          <p:nvPr/>
        </p:nvSpPr>
        <p:spPr bwMode="auto">
          <a:xfrm>
            <a:off x="2743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5" name="Oval 17"/>
          <p:cNvSpPr>
            <a:spLocks noChangeArrowheads="1"/>
          </p:cNvSpPr>
          <p:nvPr/>
        </p:nvSpPr>
        <p:spPr bwMode="auto">
          <a:xfrm>
            <a:off x="1981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6" name="Oval 18"/>
          <p:cNvSpPr>
            <a:spLocks noChangeArrowheads="1"/>
          </p:cNvSpPr>
          <p:nvPr/>
        </p:nvSpPr>
        <p:spPr bwMode="auto">
          <a:xfrm>
            <a:off x="2743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7" name="Oval 19"/>
          <p:cNvSpPr>
            <a:spLocks noChangeArrowheads="1"/>
          </p:cNvSpPr>
          <p:nvPr/>
        </p:nvSpPr>
        <p:spPr bwMode="auto">
          <a:xfrm>
            <a:off x="1981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8" name="Oval 20"/>
          <p:cNvSpPr>
            <a:spLocks noChangeArrowheads="1"/>
          </p:cNvSpPr>
          <p:nvPr/>
        </p:nvSpPr>
        <p:spPr bwMode="auto">
          <a:xfrm>
            <a:off x="2743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9" name="Oval 21"/>
          <p:cNvSpPr>
            <a:spLocks noChangeArrowheads="1"/>
          </p:cNvSpPr>
          <p:nvPr/>
        </p:nvSpPr>
        <p:spPr bwMode="auto">
          <a:xfrm>
            <a:off x="4191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0" name="Oval 22"/>
          <p:cNvSpPr>
            <a:spLocks noChangeArrowheads="1"/>
          </p:cNvSpPr>
          <p:nvPr/>
        </p:nvSpPr>
        <p:spPr bwMode="auto">
          <a:xfrm>
            <a:off x="4953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1" name="Oval 24"/>
          <p:cNvSpPr>
            <a:spLocks noChangeArrowheads="1"/>
          </p:cNvSpPr>
          <p:nvPr/>
        </p:nvSpPr>
        <p:spPr bwMode="auto">
          <a:xfrm>
            <a:off x="49530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2" name="Oval 25"/>
          <p:cNvSpPr>
            <a:spLocks noChangeArrowheads="1"/>
          </p:cNvSpPr>
          <p:nvPr/>
        </p:nvSpPr>
        <p:spPr bwMode="auto">
          <a:xfrm>
            <a:off x="4191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3" name="Oval 26"/>
          <p:cNvSpPr>
            <a:spLocks noChangeArrowheads="1"/>
          </p:cNvSpPr>
          <p:nvPr/>
        </p:nvSpPr>
        <p:spPr bwMode="auto">
          <a:xfrm>
            <a:off x="4953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4" name="Oval 28"/>
          <p:cNvSpPr>
            <a:spLocks noChangeArrowheads="1"/>
          </p:cNvSpPr>
          <p:nvPr/>
        </p:nvSpPr>
        <p:spPr bwMode="auto">
          <a:xfrm>
            <a:off x="49530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5" name="Oval 29"/>
          <p:cNvSpPr>
            <a:spLocks noChangeArrowheads="1"/>
          </p:cNvSpPr>
          <p:nvPr/>
        </p:nvSpPr>
        <p:spPr bwMode="auto">
          <a:xfrm>
            <a:off x="4191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6" name="Oval 30"/>
          <p:cNvSpPr>
            <a:spLocks noChangeArrowheads="1"/>
          </p:cNvSpPr>
          <p:nvPr/>
        </p:nvSpPr>
        <p:spPr bwMode="auto">
          <a:xfrm>
            <a:off x="4953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7" name="Oval 32"/>
          <p:cNvSpPr>
            <a:spLocks noChangeArrowheads="1"/>
          </p:cNvSpPr>
          <p:nvPr/>
        </p:nvSpPr>
        <p:spPr bwMode="auto">
          <a:xfrm>
            <a:off x="49530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8" name="Oval 33"/>
          <p:cNvSpPr>
            <a:spLocks noChangeArrowheads="1"/>
          </p:cNvSpPr>
          <p:nvPr/>
        </p:nvSpPr>
        <p:spPr bwMode="auto">
          <a:xfrm>
            <a:off x="6408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9" name="Oval 34"/>
          <p:cNvSpPr>
            <a:spLocks noChangeArrowheads="1"/>
          </p:cNvSpPr>
          <p:nvPr/>
        </p:nvSpPr>
        <p:spPr bwMode="auto">
          <a:xfrm>
            <a:off x="7170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0" name="Oval 35"/>
          <p:cNvSpPr>
            <a:spLocks noChangeArrowheads="1"/>
          </p:cNvSpPr>
          <p:nvPr/>
        </p:nvSpPr>
        <p:spPr bwMode="auto">
          <a:xfrm>
            <a:off x="6408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1" name="Oval 36"/>
          <p:cNvSpPr>
            <a:spLocks noChangeArrowheads="1"/>
          </p:cNvSpPr>
          <p:nvPr/>
        </p:nvSpPr>
        <p:spPr bwMode="auto">
          <a:xfrm>
            <a:off x="7170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2" name="Oval 37"/>
          <p:cNvSpPr>
            <a:spLocks noChangeArrowheads="1"/>
          </p:cNvSpPr>
          <p:nvPr/>
        </p:nvSpPr>
        <p:spPr bwMode="auto">
          <a:xfrm>
            <a:off x="6408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3" name="Oval 38"/>
          <p:cNvSpPr>
            <a:spLocks noChangeArrowheads="1"/>
          </p:cNvSpPr>
          <p:nvPr/>
        </p:nvSpPr>
        <p:spPr bwMode="auto">
          <a:xfrm>
            <a:off x="7170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4" name="Oval 39"/>
          <p:cNvSpPr>
            <a:spLocks noChangeArrowheads="1"/>
          </p:cNvSpPr>
          <p:nvPr/>
        </p:nvSpPr>
        <p:spPr bwMode="auto">
          <a:xfrm>
            <a:off x="6408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5" name="Oval 40"/>
          <p:cNvSpPr>
            <a:spLocks noChangeArrowheads="1"/>
          </p:cNvSpPr>
          <p:nvPr/>
        </p:nvSpPr>
        <p:spPr bwMode="auto">
          <a:xfrm>
            <a:off x="7170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6" name="Oval 41"/>
          <p:cNvSpPr>
            <a:spLocks noChangeArrowheads="1"/>
          </p:cNvSpPr>
          <p:nvPr/>
        </p:nvSpPr>
        <p:spPr bwMode="auto">
          <a:xfrm>
            <a:off x="6408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7" name="Oval 42"/>
          <p:cNvSpPr>
            <a:spLocks noChangeArrowheads="1"/>
          </p:cNvSpPr>
          <p:nvPr/>
        </p:nvSpPr>
        <p:spPr bwMode="auto">
          <a:xfrm>
            <a:off x="7170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8" name="Oval 43"/>
          <p:cNvSpPr>
            <a:spLocks noChangeArrowheads="1"/>
          </p:cNvSpPr>
          <p:nvPr/>
        </p:nvSpPr>
        <p:spPr bwMode="auto">
          <a:xfrm>
            <a:off x="6408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9" name="Oval 44"/>
          <p:cNvSpPr>
            <a:spLocks noChangeArrowheads="1"/>
          </p:cNvSpPr>
          <p:nvPr/>
        </p:nvSpPr>
        <p:spPr bwMode="auto">
          <a:xfrm>
            <a:off x="7170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cxnSp>
        <p:nvCxnSpPr>
          <p:cNvPr id="40" name="Straight Connector 49"/>
          <p:cNvCxnSpPr>
            <a:cxnSpLocks noChangeShapeType="1"/>
            <a:stCxn id="7" idx="5"/>
            <a:endCxn id="12" idx="1"/>
          </p:cNvCxnSpPr>
          <p:nvPr/>
        </p:nvCxnSpPr>
        <p:spPr bwMode="auto">
          <a:xfrm rot="16200000" flipH="1">
            <a:off x="2111375" y="2263775"/>
            <a:ext cx="654050" cy="654050"/>
          </a:xfrm>
          <a:prstGeom prst="line">
            <a:avLst/>
          </a:prstGeom>
          <a:noFill/>
          <a:ln w="25400" algn="ctr">
            <a:solidFill>
              <a:schemeClr val="bg1"/>
            </a:solidFill>
            <a:round/>
            <a:headEnd/>
            <a:tailEnd/>
          </a:ln>
        </p:spPr>
      </p:cxnSp>
      <p:cxnSp>
        <p:nvCxnSpPr>
          <p:cNvPr id="41" name="Straight Connector 51"/>
          <p:cNvCxnSpPr>
            <a:cxnSpLocks noChangeShapeType="1"/>
            <a:stCxn id="7" idx="5"/>
            <a:endCxn id="10" idx="2"/>
          </p:cNvCxnSpPr>
          <p:nvPr/>
        </p:nvCxnSpPr>
        <p:spPr bwMode="auto">
          <a:xfrm rot="16200000" flipH="1">
            <a:off x="2263775" y="2111375"/>
            <a:ext cx="327025" cy="631825"/>
          </a:xfrm>
          <a:prstGeom prst="line">
            <a:avLst/>
          </a:prstGeom>
          <a:noFill/>
          <a:ln w="25400" algn="ctr">
            <a:solidFill>
              <a:schemeClr val="bg1"/>
            </a:solidFill>
            <a:round/>
            <a:headEnd/>
            <a:tailEnd/>
          </a:ln>
        </p:spPr>
      </p:cxnSp>
      <p:cxnSp>
        <p:nvCxnSpPr>
          <p:cNvPr id="42" name="Straight Connector 54"/>
          <p:cNvCxnSpPr>
            <a:cxnSpLocks noChangeShapeType="1"/>
            <a:stCxn id="7" idx="5"/>
            <a:endCxn id="14" idx="1"/>
          </p:cNvCxnSpPr>
          <p:nvPr/>
        </p:nvCxnSpPr>
        <p:spPr bwMode="auto">
          <a:xfrm rot="16200000" flipH="1">
            <a:off x="1920875" y="2454275"/>
            <a:ext cx="1035050" cy="654050"/>
          </a:xfrm>
          <a:prstGeom prst="line">
            <a:avLst/>
          </a:prstGeom>
          <a:noFill/>
          <a:ln w="25400" algn="ctr">
            <a:solidFill>
              <a:schemeClr val="bg1"/>
            </a:solidFill>
            <a:round/>
            <a:headEnd/>
            <a:tailEnd/>
          </a:ln>
        </p:spPr>
      </p:cxnSp>
      <p:cxnSp>
        <p:nvCxnSpPr>
          <p:cNvPr id="43" name="Straight Connector 57"/>
          <p:cNvCxnSpPr>
            <a:cxnSpLocks noChangeShapeType="1"/>
            <a:stCxn id="13" idx="6"/>
            <a:endCxn id="12" idx="2"/>
          </p:cNvCxnSpPr>
          <p:nvPr/>
        </p:nvCxnSpPr>
        <p:spPr bwMode="auto">
          <a:xfrm flipV="1">
            <a:off x="2133600" y="2971800"/>
            <a:ext cx="609600" cy="381000"/>
          </a:xfrm>
          <a:prstGeom prst="line">
            <a:avLst/>
          </a:prstGeom>
          <a:noFill/>
          <a:ln w="25400" algn="ctr">
            <a:solidFill>
              <a:schemeClr val="bg1"/>
            </a:solidFill>
            <a:round/>
            <a:headEnd/>
            <a:tailEnd/>
          </a:ln>
        </p:spPr>
      </p:cxnSp>
      <p:cxnSp>
        <p:nvCxnSpPr>
          <p:cNvPr id="44" name="Straight Connector 60"/>
          <p:cNvCxnSpPr>
            <a:cxnSpLocks noChangeShapeType="1"/>
            <a:stCxn id="17" idx="7"/>
            <a:endCxn id="12" idx="3"/>
          </p:cNvCxnSpPr>
          <p:nvPr/>
        </p:nvCxnSpPr>
        <p:spPr bwMode="auto">
          <a:xfrm rot="5400000" flipH="1" flipV="1">
            <a:off x="1920875" y="3216275"/>
            <a:ext cx="1035050" cy="654050"/>
          </a:xfrm>
          <a:prstGeom prst="line">
            <a:avLst/>
          </a:prstGeom>
          <a:noFill/>
          <a:ln w="25400" algn="ctr">
            <a:solidFill>
              <a:schemeClr val="bg1"/>
            </a:solidFill>
            <a:round/>
            <a:headEnd/>
            <a:tailEnd/>
          </a:ln>
        </p:spPr>
      </p:cxnSp>
      <p:cxnSp>
        <p:nvCxnSpPr>
          <p:cNvPr id="45" name="Straight Connector 64"/>
          <p:cNvCxnSpPr>
            <a:cxnSpLocks noChangeShapeType="1"/>
            <a:stCxn id="8" idx="3"/>
            <a:endCxn id="11" idx="6"/>
          </p:cNvCxnSpPr>
          <p:nvPr/>
        </p:nvCxnSpPr>
        <p:spPr bwMode="auto">
          <a:xfrm rot="5400000">
            <a:off x="2095500" y="2301875"/>
            <a:ext cx="708025" cy="631825"/>
          </a:xfrm>
          <a:prstGeom prst="line">
            <a:avLst/>
          </a:prstGeom>
          <a:noFill/>
          <a:ln w="25400" algn="ctr">
            <a:solidFill>
              <a:schemeClr val="bg1"/>
            </a:solidFill>
            <a:round/>
            <a:headEnd/>
            <a:tailEnd/>
          </a:ln>
        </p:spPr>
      </p:cxnSp>
      <p:cxnSp>
        <p:nvCxnSpPr>
          <p:cNvPr id="46" name="Straight Connector 67"/>
          <p:cNvCxnSpPr>
            <a:cxnSpLocks noChangeShapeType="1"/>
            <a:stCxn id="16" idx="1"/>
            <a:endCxn id="11" idx="6"/>
          </p:cNvCxnSpPr>
          <p:nvPr/>
        </p:nvCxnSpPr>
        <p:spPr bwMode="auto">
          <a:xfrm rot="16200000" flipV="1">
            <a:off x="2095500" y="3009900"/>
            <a:ext cx="708025" cy="631825"/>
          </a:xfrm>
          <a:prstGeom prst="line">
            <a:avLst/>
          </a:prstGeom>
          <a:noFill/>
          <a:ln w="25400" algn="ctr">
            <a:solidFill>
              <a:schemeClr val="bg1"/>
            </a:solidFill>
            <a:round/>
            <a:headEnd/>
            <a:tailEnd/>
          </a:ln>
        </p:spPr>
      </p:cxnSp>
      <p:cxnSp>
        <p:nvCxnSpPr>
          <p:cNvPr id="47" name="Straight Connector 70"/>
          <p:cNvCxnSpPr>
            <a:cxnSpLocks noChangeShapeType="1"/>
            <a:stCxn id="18" idx="1"/>
            <a:endCxn id="15" idx="6"/>
          </p:cNvCxnSpPr>
          <p:nvPr/>
        </p:nvCxnSpPr>
        <p:spPr bwMode="auto">
          <a:xfrm rot="16200000" flipV="1">
            <a:off x="2286000" y="3581400"/>
            <a:ext cx="327025" cy="631825"/>
          </a:xfrm>
          <a:prstGeom prst="line">
            <a:avLst/>
          </a:prstGeom>
          <a:noFill/>
          <a:ln w="25400" algn="ctr">
            <a:solidFill>
              <a:schemeClr val="bg1"/>
            </a:solidFill>
            <a:round/>
            <a:headEnd/>
            <a:tailEnd/>
          </a:ln>
        </p:spPr>
      </p:cxnSp>
      <p:cxnSp>
        <p:nvCxnSpPr>
          <p:cNvPr id="48" name="Straight Connector 74"/>
          <p:cNvCxnSpPr>
            <a:cxnSpLocks noChangeShapeType="1"/>
            <a:stCxn id="18" idx="1"/>
            <a:endCxn id="13" idx="6"/>
          </p:cNvCxnSpPr>
          <p:nvPr/>
        </p:nvCxnSpPr>
        <p:spPr bwMode="auto">
          <a:xfrm rot="16200000" flipV="1">
            <a:off x="2095500" y="3390900"/>
            <a:ext cx="708025" cy="631825"/>
          </a:xfrm>
          <a:prstGeom prst="line">
            <a:avLst/>
          </a:prstGeom>
          <a:noFill/>
          <a:ln w="25400" algn="ctr">
            <a:solidFill>
              <a:schemeClr val="bg1"/>
            </a:solidFill>
            <a:round/>
            <a:headEnd/>
            <a:tailEnd/>
          </a:ln>
        </p:spPr>
      </p:cxnSp>
      <p:cxnSp>
        <p:nvCxnSpPr>
          <p:cNvPr id="49" name="Straight Connector 77"/>
          <p:cNvCxnSpPr>
            <a:cxnSpLocks noChangeShapeType="1"/>
            <a:stCxn id="20" idx="2"/>
            <a:endCxn id="19" idx="6"/>
          </p:cNvCxnSpPr>
          <p:nvPr/>
        </p:nvCxnSpPr>
        <p:spPr bwMode="auto">
          <a:xfrm rot="10800000">
            <a:off x="4343400" y="2209800"/>
            <a:ext cx="609600" cy="1588"/>
          </a:xfrm>
          <a:prstGeom prst="line">
            <a:avLst/>
          </a:prstGeom>
          <a:noFill/>
          <a:ln w="25400" algn="ctr">
            <a:solidFill>
              <a:schemeClr val="bg1"/>
            </a:solidFill>
            <a:round/>
            <a:headEnd/>
            <a:tailEnd/>
          </a:ln>
        </p:spPr>
      </p:cxnSp>
      <p:cxnSp>
        <p:nvCxnSpPr>
          <p:cNvPr id="50" name="Straight Connector 80"/>
          <p:cNvCxnSpPr>
            <a:cxnSpLocks noChangeShapeType="1"/>
            <a:stCxn id="21" idx="1"/>
            <a:endCxn id="19" idx="6"/>
          </p:cNvCxnSpPr>
          <p:nvPr/>
        </p:nvCxnSpPr>
        <p:spPr bwMode="auto">
          <a:xfrm rot="16200000" flipV="1">
            <a:off x="4495800" y="2057400"/>
            <a:ext cx="327025" cy="631825"/>
          </a:xfrm>
          <a:prstGeom prst="line">
            <a:avLst/>
          </a:prstGeom>
          <a:noFill/>
          <a:ln w="25400" algn="ctr">
            <a:solidFill>
              <a:schemeClr val="bg1"/>
            </a:solidFill>
            <a:round/>
            <a:headEnd/>
            <a:tailEnd/>
          </a:ln>
        </p:spPr>
      </p:cxnSp>
      <p:cxnSp>
        <p:nvCxnSpPr>
          <p:cNvPr id="51" name="Straight Connector 89"/>
          <p:cNvCxnSpPr>
            <a:cxnSpLocks noChangeShapeType="1"/>
            <a:stCxn id="23" idx="2"/>
            <a:endCxn id="22" idx="6"/>
          </p:cNvCxnSpPr>
          <p:nvPr/>
        </p:nvCxnSpPr>
        <p:spPr bwMode="auto">
          <a:xfrm rot="10800000">
            <a:off x="4343400" y="2971800"/>
            <a:ext cx="609600" cy="1588"/>
          </a:xfrm>
          <a:prstGeom prst="line">
            <a:avLst/>
          </a:prstGeom>
          <a:noFill/>
          <a:ln w="25400" algn="ctr">
            <a:solidFill>
              <a:schemeClr val="bg1"/>
            </a:solidFill>
            <a:round/>
            <a:headEnd/>
            <a:tailEnd/>
          </a:ln>
        </p:spPr>
      </p:cxnSp>
      <p:cxnSp>
        <p:nvCxnSpPr>
          <p:cNvPr id="52" name="Straight Connector 94"/>
          <p:cNvCxnSpPr>
            <a:cxnSpLocks noChangeShapeType="1"/>
            <a:stCxn id="24" idx="1"/>
            <a:endCxn id="22" idx="5"/>
          </p:cNvCxnSpPr>
          <p:nvPr/>
        </p:nvCxnSpPr>
        <p:spPr bwMode="auto">
          <a:xfrm rot="16200000" flipV="1">
            <a:off x="4511675" y="2835275"/>
            <a:ext cx="273050" cy="654050"/>
          </a:xfrm>
          <a:prstGeom prst="line">
            <a:avLst/>
          </a:prstGeom>
          <a:noFill/>
          <a:ln w="25400" algn="ctr">
            <a:solidFill>
              <a:schemeClr val="bg1"/>
            </a:solidFill>
            <a:round/>
            <a:headEnd/>
            <a:tailEnd/>
          </a:ln>
        </p:spPr>
      </p:cxnSp>
      <p:cxnSp>
        <p:nvCxnSpPr>
          <p:cNvPr id="53" name="Straight Connector 97"/>
          <p:cNvCxnSpPr>
            <a:cxnSpLocks noChangeShapeType="1"/>
            <a:stCxn id="26" idx="1"/>
            <a:endCxn id="22" idx="5"/>
          </p:cNvCxnSpPr>
          <p:nvPr/>
        </p:nvCxnSpPr>
        <p:spPr bwMode="auto">
          <a:xfrm rot="16200000" flipV="1">
            <a:off x="4321175" y="3025775"/>
            <a:ext cx="654050" cy="654050"/>
          </a:xfrm>
          <a:prstGeom prst="line">
            <a:avLst/>
          </a:prstGeom>
          <a:noFill/>
          <a:ln w="25400" algn="ctr">
            <a:solidFill>
              <a:schemeClr val="bg1"/>
            </a:solidFill>
            <a:round/>
            <a:headEnd/>
            <a:tailEnd/>
          </a:ln>
        </p:spPr>
      </p:cxnSp>
      <p:cxnSp>
        <p:nvCxnSpPr>
          <p:cNvPr id="54" name="Straight Connector 104"/>
          <p:cNvCxnSpPr>
            <a:cxnSpLocks noChangeShapeType="1"/>
            <a:stCxn id="27" idx="1"/>
            <a:endCxn id="25" idx="5"/>
          </p:cNvCxnSpPr>
          <p:nvPr/>
        </p:nvCxnSpPr>
        <p:spPr bwMode="auto">
          <a:xfrm rot="16200000" flipV="1">
            <a:off x="4511675" y="3597275"/>
            <a:ext cx="273050" cy="654050"/>
          </a:xfrm>
          <a:prstGeom prst="line">
            <a:avLst/>
          </a:prstGeom>
          <a:noFill/>
          <a:ln w="25400" algn="ctr">
            <a:solidFill>
              <a:schemeClr val="bg1"/>
            </a:solidFill>
            <a:round/>
            <a:headEnd/>
            <a:tailEnd/>
          </a:ln>
        </p:spPr>
      </p:cxnSp>
      <p:cxnSp>
        <p:nvCxnSpPr>
          <p:cNvPr id="55" name="Straight Connector 108"/>
          <p:cNvCxnSpPr>
            <a:cxnSpLocks noChangeShapeType="1"/>
            <a:stCxn id="8" idx="3"/>
            <a:endCxn id="9" idx="7"/>
          </p:cNvCxnSpPr>
          <p:nvPr/>
        </p:nvCxnSpPr>
        <p:spPr bwMode="auto">
          <a:xfrm rot="5400000">
            <a:off x="2301875" y="2073275"/>
            <a:ext cx="273050" cy="654050"/>
          </a:xfrm>
          <a:prstGeom prst="line">
            <a:avLst/>
          </a:prstGeom>
          <a:noFill/>
          <a:ln w="25400" algn="ctr">
            <a:solidFill>
              <a:schemeClr val="bg1"/>
            </a:solidFill>
            <a:round/>
            <a:headEnd/>
            <a:tailEnd/>
          </a:ln>
        </p:spPr>
      </p:cxnSp>
      <p:cxnSp>
        <p:nvCxnSpPr>
          <p:cNvPr id="56" name="Straight Connector 113"/>
          <p:cNvCxnSpPr>
            <a:cxnSpLocks noChangeShapeType="1"/>
            <a:stCxn id="31" idx="1"/>
            <a:endCxn id="28" idx="6"/>
          </p:cNvCxnSpPr>
          <p:nvPr/>
        </p:nvCxnSpPr>
        <p:spPr bwMode="auto">
          <a:xfrm rot="16200000" flipV="1">
            <a:off x="6713538" y="2057400"/>
            <a:ext cx="327025" cy="631825"/>
          </a:xfrm>
          <a:prstGeom prst="line">
            <a:avLst/>
          </a:prstGeom>
          <a:noFill/>
          <a:ln w="25400" algn="ctr">
            <a:solidFill>
              <a:schemeClr val="bg1"/>
            </a:solidFill>
            <a:round/>
            <a:headEnd/>
            <a:tailEnd/>
          </a:ln>
        </p:spPr>
      </p:cxnSp>
      <p:cxnSp>
        <p:nvCxnSpPr>
          <p:cNvPr id="57" name="Straight Connector 116"/>
          <p:cNvCxnSpPr>
            <a:cxnSpLocks noChangeShapeType="1"/>
            <a:stCxn id="29" idx="3"/>
            <a:endCxn id="30" idx="7"/>
          </p:cNvCxnSpPr>
          <p:nvPr/>
        </p:nvCxnSpPr>
        <p:spPr bwMode="auto">
          <a:xfrm rot="5400000">
            <a:off x="6729413" y="2073275"/>
            <a:ext cx="273050" cy="654050"/>
          </a:xfrm>
          <a:prstGeom prst="line">
            <a:avLst/>
          </a:prstGeom>
          <a:noFill/>
          <a:ln w="25400" algn="ctr">
            <a:solidFill>
              <a:schemeClr val="bg1"/>
            </a:solidFill>
            <a:round/>
            <a:headEnd/>
            <a:tailEnd/>
          </a:ln>
        </p:spPr>
      </p:cxnSp>
      <p:cxnSp>
        <p:nvCxnSpPr>
          <p:cNvPr id="58" name="Straight Connector 120"/>
          <p:cNvCxnSpPr>
            <a:cxnSpLocks noChangeShapeType="1"/>
            <a:stCxn id="39" idx="1"/>
            <a:endCxn id="36" idx="6"/>
          </p:cNvCxnSpPr>
          <p:nvPr/>
        </p:nvCxnSpPr>
        <p:spPr bwMode="auto">
          <a:xfrm rot="16200000" flipV="1">
            <a:off x="6713538" y="3581400"/>
            <a:ext cx="327025" cy="631825"/>
          </a:xfrm>
          <a:prstGeom prst="line">
            <a:avLst/>
          </a:prstGeom>
          <a:noFill/>
          <a:ln w="25400" algn="ctr">
            <a:solidFill>
              <a:schemeClr val="bg1"/>
            </a:solidFill>
            <a:round/>
            <a:headEnd/>
            <a:tailEnd/>
          </a:ln>
        </p:spPr>
      </p:cxnSp>
      <p:cxnSp>
        <p:nvCxnSpPr>
          <p:cNvPr id="59" name="Straight Connector 123"/>
          <p:cNvCxnSpPr>
            <a:cxnSpLocks noChangeShapeType="1"/>
            <a:stCxn id="35" idx="2"/>
            <a:endCxn id="34" idx="6"/>
          </p:cNvCxnSpPr>
          <p:nvPr/>
        </p:nvCxnSpPr>
        <p:spPr bwMode="auto">
          <a:xfrm rot="10800000">
            <a:off x="6561138" y="3352800"/>
            <a:ext cx="609600" cy="1588"/>
          </a:xfrm>
          <a:prstGeom prst="line">
            <a:avLst/>
          </a:prstGeom>
          <a:noFill/>
          <a:ln w="25400" algn="ctr">
            <a:solidFill>
              <a:schemeClr val="bg1"/>
            </a:solidFill>
            <a:round/>
            <a:headEnd/>
            <a:tailEnd/>
          </a:ln>
        </p:spPr>
      </p:cxnSp>
      <p:cxnSp>
        <p:nvCxnSpPr>
          <p:cNvPr id="60" name="Straight Connector 127"/>
          <p:cNvCxnSpPr>
            <a:cxnSpLocks noChangeShapeType="1"/>
            <a:stCxn id="37" idx="1"/>
            <a:endCxn id="32" idx="5"/>
          </p:cNvCxnSpPr>
          <p:nvPr/>
        </p:nvCxnSpPr>
        <p:spPr bwMode="auto">
          <a:xfrm rot="16200000" flipV="1">
            <a:off x="6538913" y="3025775"/>
            <a:ext cx="654050" cy="654050"/>
          </a:xfrm>
          <a:prstGeom prst="line">
            <a:avLst/>
          </a:prstGeom>
          <a:noFill/>
          <a:ln w="25400" algn="ctr">
            <a:solidFill>
              <a:schemeClr val="bg1"/>
            </a:solidFill>
            <a:round/>
            <a:headEnd/>
            <a:tailEnd/>
          </a:ln>
        </p:spPr>
      </p:cxnSp>
      <p:cxnSp>
        <p:nvCxnSpPr>
          <p:cNvPr id="61" name="Straight Connector 130"/>
          <p:cNvCxnSpPr>
            <a:cxnSpLocks noChangeShapeType="1"/>
            <a:stCxn id="33" idx="3"/>
            <a:endCxn id="38" idx="7"/>
          </p:cNvCxnSpPr>
          <p:nvPr/>
        </p:nvCxnSpPr>
        <p:spPr bwMode="auto">
          <a:xfrm rot="5400000">
            <a:off x="6348413" y="3216275"/>
            <a:ext cx="1035050" cy="65405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20907049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Algorithms in MapReduce</a:t>
            </a:r>
            <a:endParaRPr lang="en-US" dirty="0"/>
          </a:p>
        </p:txBody>
      </p:sp>
      <p:sp>
        <p:nvSpPr>
          <p:cNvPr id="3" name="Content Placeholder 2"/>
          <p:cNvSpPr>
            <a:spLocks noGrp="1"/>
          </p:cNvSpPr>
          <p:nvPr>
            <p:ph idx="1"/>
          </p:nvPr>
        </p:nvSpPr>
        <p:spPr/>
        <p:txBody>
          <a:bodyPr/>
          <a:lstStyle/>
          <a:p>
            <a:r>
              <a:rPr lang="en-US" dirty="0" smtClean="0"/>
              <a:t>Reduce-side join</a:t>
            </a:r>
          </a:p>
          <a:p>
            <a:r>
              <a:rPr lang="en-US" dirty="0" smtClean="0"/>
              <a:t>Map-side join</a:t>
            </a:r>
          </a:p>
          <a:p>
            <a:r>
              <a:rPr lang="en-US" dirty="0" smtClean="0"/>
              <a:t>In-memory join</a:t>
            </a:r>
          </a:p>
          <a:p>
            <a:pPr lvl="1"/>
            <a:r>
              <a:rPr lang="en-US" dirty="0" smtClean="0"/>
              <a:t>Striped variant</a:t>
            </a:r>
          </a:p>
          <a:p>
            <a:pPr lvl="1"/>
            <a:r>
              <a:rPr lang="en-US" dirty="0" err="1" smtClean="0"/>
              <a:t>Memcached</a:t>
            </a:r>
            <a:r>
              <a:rPr lang="en-US" dirty="0" smtClean="0"/>
              <a:t> variant</a:t>
            </a:r>
            <a:endParaRPr lang="en-US" dirty="0"/>
          </a:p>
        </p:txBody>
      </p:sp>
    </p:spTree>
    <p:extLst>
      <p:ext uri="{BB962C8B-B14F-4D97-AF65-F5344CB8AC3E}">
        <p14:creationId xmlns:p14="http://schemas.microsoft.com/office/powerpoint/2010/main" val="340362358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a:t>
            </a:r>
            <a:endParaRPr lang="en-US" dirty="0"/>
          </a:p>
        </p:txBody>
      </p:sp>
      <p:sp>
        <p:nvSpPr>
          <p:cNvPr id="3" name="Content Placeholder 2"/>
          <p:cNvSpPr>
            <a:spLocks noGrp="1"/>
          </p:cNvSpPr>
          <p:nvPr>
            <p:ph idx="1"/>
          </p:nvPr>
        </p:nvSpPr>
        <p:spPr/>
        <p:txBody>
          <a:bodyPr/>
          <a:lstStyle/>
          <a:p>
            <a:r>
              <a:rPr lang="en-US" dirty="0" smtClean="0"/>
              <a:t>Basic idea: group by join key</a:t>
            </a:r>
          </a:p>
          <a:p>
            <a:pPr lvl="1"/>
            <a:r>
              <a:rPr lang="en-US" dirty="0" smtClean="0"/>
              <a:t>Map over both sets of </a:t>
            </a:r>
            <a:r>
              <a:rPr lang="en-US" dirty="0" err="1" smtClean="0"/>
              <a:t>tuples</a:t>
            </a:r>
            <a:endParaRPr lang="en-US" dirty="0" smtClean="0"/>
          </a:p>
          <a:p>
            <a:pPr lvl="1"/>
            <a:r>
              <a:rPr lang="en-US" dirty="0" smtClean="0"/>
              <a:t>Emit </a:t>
            </a:r>
            <a:r>
              <a:rPr lang="en-US" dirty="0" err="1" smtClean="0"/>
              <a:t>tuple</a:t>
            </a:r>
            <a:r>
              <a:rPr lang="en-US" dirty="0" smtClean="0"/>
              <a:t> as value with join key as the intermediate key</a:t>
            </a:r>
          </a:p>
          <a:p>
            <a:pPr lvl="1"/>
            <a:r>
              <a:rPr lang="en-US" dirty="0" smtClean="0"/>
              <a:t>Execution framework brings together </a:t>
            </a:r>
            <a:r>
              <a:rPr lang="en-US" dirty="0" err="1" smtClean="0"/>
              <a:t>tuples</a:t>
            </a:r>
            <a:r>
              <a:rPr lang="en-US" dirty="0" smtClean="0"/>
              <a:t> sharing the same key</a:t>
            </a:r>
          </a:p>
          <a:p>
            <a:pPr lvl="1"/>
            <a:r>
              <a:rPr lang="en-US" dirty="0" smtClean="0"/>
              <a:t>Perform actual join in reducer</a:t>
            </a:r>
          </a:p>
          <a:p>
            <a:pPr lvl="1"/>
            <a:r>
              <a:rPr lang="en-US" dirty="0" smtClean="0"/>
              <a:t>Similar to a “sort-merge join” in database terminology</a:t>
            </a:r>
          </a:p>
          <a:p>
            <a:r>
              <a:rPr lang="en-US" dirty="0" smtClean="0"/>
              <a:t>Two variants</a:t>
            </a:r>
          </a:p>
          <a:p>
            <a:pPr lvl="1"/>
            <a:r>
              <a:rPr lang="en-US" dirty="0" smtClean="0"/>
              <a:t>1-to-1 joins</a:t>
            </a:r>
          </a:p>
          <a:p>
            <a:pPr lvl="1"/>
            <a:r>
              <a:rPr lang="en-US" dirty="0" smtClean="0"/>
              <a:t>1-to-many and many-to-many joins</a:t>
            </a:r>
          </a:p>
          <a:p>
            <a:pPr lvl="1"/>
            <a:endParaRPr lang="en-US" dirty="0"/>
          </a:p>
        </p:txBody>
      </p:sp>
    </p:spTree>
    <p:extLst>
      <p:ext uri="{BB962C8B-B14F-4D97-AF65-F5344CB8AC3E}">
        <p14:creationId xmlns:p14="http://schemas.microsoft.com/office/powerpoint/2010/main" val="1430896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1-to-1</a:t>
            </a:r>
            <a:endParaRPr lang="en-US" dirty="0"/>
          </a:p>
        </p:txBody>
      </p:sp>
      <p:grpSp>
        <p:nvGrpSpPr>
          <p:cNvPr id="5"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8"/>
          <p:cNvGrpSpPr/>
          <p:nvPr/>
        </p:nvGrpSpPr>
        <p:grpSpPr>
          <a:xfrm>
            <a:off x="1143000" y="2286000"/>
            <a:ext cx="2286000" cy="381000"/>
            <a:chOff x="1219200" y="1143000"/>
            <a:chExt cx="2286000" cy="381000"/>
          </a:xfrm>
        </p:grpSpPr>
        <p:sp>
          <p:nvSpPr>
            <p:cNvPr id="10" name="Rectangle 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1" name="TextBox 10"/>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2" name="Rectangle 11"/>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3" name="Group 12"/>
          <p:cNvGrpSpPr/>
          <p:nvPr/>
        </p:nvGrpSpPr>
        <p:grpSpPr>
          <a:xfrm>
            <a:off x="1143000" y="27432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7" name="Group 16"/>
          <p:cNvGrpSpPr/>
          <p:nvPr/>
        </p:nvGrpSpPr>
        <p:grpSpPr>
          <a:xfrm>
            <a:off x="1143000" y="32004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9" name="Rectangle 28"/>
          <p:cNvSpPr/>
          <p:nvPr/>
        </p:nvSpPr>
        <p:spPr>
          <a:xfrm>
            <a:off x="5105400" y="2286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7" name="Rectangle 36"/>
          <p:cNvSpPr/>
          <p:nvPr/>
        </p:nvSpPr>
        <p:spPr>
          <a:xfrm>
            <a:off x="5105400" y="3200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4" name="Rectangle 43"/>
          <p:cNvSpPr/>
          <p:nvPr/>
        </p:nvSpPr>
        <p:spPr>
          <a:xfrm>
            <a:off x="4419600" y="5562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5" name="TextBox 44"/>
          <p:cNvSpPr txBox="1"/>
          <p:nvPr/>
        </p:nvSpPr>
        <p:spPr>
          <a:xfrm>
            <a:off x="3962400" y="5562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46" name="Rectangle 45"/>
          <p:cNvSpPr/>
          <p:nvPr/>
        </p:nvSpPr>
        <p:spPr>
          <a:xfrm>
            <a:off x="1295400" y="5562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0" name="Rectangle 49"/>
          <p:cNvSpPr/>
          <p:nvPr/>
        </p:nvSpPr>
        <p:spPr>
          <a:xfrm>
            <a:off x="2438400" y="5562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TextBox 50"/>
          <p:cNvSpPr txBox="1"/>
          <p:nvPr/>
        </p:nvSpPr>
        <p:spPr>
          <a:xfrm>
            <a:off x="1981200" y="5562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sp>
        <p:nvSpPr>
          <p:cNvPr id="56" name="TextBox 55"/>
          <p:cNvSpPr txBox="1"/>
          <p:nvPr/>
        </p:nvSpPr>
        <p:spPr>
          <a:xfrm>
            <a:off x="2430644" y="5986046"/>
            <a:ext cx="4864771" cy="369332"/>
          </a:xfrm>
          <a:prstGeom prst="rect">
            <a:avLst/>
          </a:prstGeom>
          <a:noFill/>
        </p:spPr>
        <p:txBody>
          <a:bodyPr wrap="none" rtlCol="0">
            <a:spAutoFit/>
          </a:bodyPr>
          <a:lstStyle/>
          <a:p>
            <a:r>
              <a:rPr lang="en-US" sz="1800" b="0" dirty="0" smtClean="0">
                <a:solidFill>
                  <a:srgbClr val="FF0000"/>
                </a:solidFill>
                <a:latin typeface="Gill Sans"/>
                <a:cs typeface="Gill Sans"/>
              </a:rPr>
              <a:t>Note: no guarantee if R is going to come first or S</a:t>
            </a:r>
            <a:endParaRPr lang="en-US" sz="1800" b="0" dirty="0">
              <a:solidFill>
                <a:srgbClr val="FF0000"/>
              </a:solidFill>
              <a:latin typeface="Gill Sans"/>
              <a:cs typeface="Gill Sans"/>
            </a:endParaRPr>
          </a:p>
        </p:txBody>
      </p:sp>
    </p:spTree>
    <p:extLst>
      <p:ext uri="{BB962C8B-B14F-4D97-AF65-F5344CB8AC3E}">
        <p14:creationId xmlns:p14="http://schemas.microsoft.com/office/powerpoint/2010/main" val="241657860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4" grpId="0" animBg="1"/>
      <p:bldP spid="45" grpId="0"/>
      <p:bldP spid="46" grpId="0" animBg="1"/>
      <p:bldP spid="47" grpId="0" animBg="1"/>
      <p:bldP spid="48" grpId="0"/>
      <p:bldP spid="50" grpId="0" animBg="1"/>
      <p:bldP spid="51" grpId="0"/>
      <p:bldP spid="53" grpId="0"/>
      <p:bldP spid="54" grpId="0"/>
      <p:bldP spid="55" grpId="0"/>
      <p:bldP spid="5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1-to-many</a:t>
            </a:r>
            <a:endParaRPr lang="en-US" dirty="0"/>
          </a:p>
        </p:txBody>
      </p:sp>
      <p:grpSp>
        <p:nvGrpSpPr>
          <p:cNvPr id="2"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 name="Group 12"/>
          <p:cNvGrpSpPr/>
          <p:nvPr/>
        </p:nvGrpSpPr>
        <p:grpSpPr>
          <a:xfrm>
            <a:off x="1143000" y="22860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16"/>
          <p:cNvGrpSpPr/>
          <p:nvPr/>
        </p:nvGrpSpPr>
        <p:grpSpPr>
          <a:xfrm>
            <a:off x="1143000" y="27432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9" name="Rectangle 28"/>
          <p:cNvSpPr/>
          <p:nvPr/>
        </p:nvSpPr>
        <p:spPr>
          <a:xfrm>
            <a:off x="510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37" name="Rectangle 36"/>
          <p:cNvSpPr/>
          <p:nvPr/>
        </p:nvSpPr>
        <p:spPr>
          <a:xfrm>
            <a:off x="5105400" y="3200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grpSp>
        <p:nvGrpSpPr>
          <p:cNvPr id="49" name="Group 16"/>
          <p:cNvGrpSpPr/>
          <p:nvPr/>
        </p:nvGrpSpPr>
        <p:grpSpPr>
          <a:xfrm>
            <a:off x="1143000" y="3200400"/>
            <a:ext cx="2286000" cy="381000"/>
            <a:chOff x="2667000" y="1143000"/>
            <a:chExt cx="2286000" cy="381000"/>
          </a:xfrm>
        </p:grpSpPr>
        <p:sp>
          <p:nvSpPr>
            <p:cNvPr id="52" name="Rectangle 5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7" name="TextBox 56"/>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58" name="Rectangle 5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59" name="Rectangle 58"/>
          <p:cNvSpPr/>
          <p:nvPr/>
        </p:nvSpPr>
        <p:spPr>
          <a:xfrm>
            <a:off x="64770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0" name="TextBox 59"/>
          <p:cNvSpPr txBox="1"/>
          <p:nvPr/>
        </p:nvSpPr>
        <p:spPr>
          <a:xfrm>
            <a:off x="60198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61" name="TextBox 60"/>
          <p:cNvSpPr txBox="1"/>
          <p:nvPr/>
        </p:nvSpPr>
        <p:spPr>
          <a:xfrm>
            <a:off x="8061938" y="5105400"/>
            <a:ext cx="389850" cy="338554"/>
          </a:xfrm>
          <a:prstGeom prst="rect">
            <a:avLst/>
          </a:prstGeom>
          <a:noFill/>
        </p:spPr>
        <p:txBody>
          <a:bodyPr wrap="none" rtlCol="0">
            <a:spAutoFit/>
          </a:bodyPr>
          <a:lstStyle/>
          <a:p>
            <a:pPr lvl="0"/>
            <a:r>
              <a:rPr lang="en-US" b="0" kern="0" dirty="0" smtClean="0">
                <a:solidFill>
                  <a:schemeClr val="bg1"/>
                </a:solidFill>
                <a:latin typeface="Gill Sans"/>
                <a:cs typeface="Gill Sans"/>
              </a:rPr>
              <a:t>…</a:t>
            </a:r>
            <a:endParaRPr lang="en-US" b="0" kern="0" baseline="-25000" dirty="0" smtClean="0">
              <a:solidFill>
                <a:schemeClr val="bg1"/>
              </a:solidFill>
              <a:latin typeface="Gill Sans"/>
              <a:cs typeface="Gill Sans"/>
            </a:endParaRPr>
          </a:p>
        </p:txBody>
      </p:sp>
      <p:sp>
        <p:nvSpPr>
          <p:cNvPr id="56" name="TextBox 55"/>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37156135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p:cTn id="73" dur="1000" fill="hold"/>
                                        <p:tgtEl>
                                          <p:spTgt spid="56"/>
                                        </p:tgtEl>
                                        <p:attrNameLst>
                                          <p:attrName>ppt_w</p:attrName>
                                        </p:attrNameLst>
                                      </p:cBhvr>
                                      <p:tavLst>
                                        <p:tav tm="0">
                                          <p:val>
                                            <p:fltVal val="0"/>
                                          </p:val>
                                        </p:tav>
                                        <p:tav tm="100000">
                                          <p:val>
                                            <p:strVal val="#ppt_w"/>
                                          </p:val>
                                        </p:tav>
                                      </p:tavLst>
                                    </p:anim>
                                    <p:anim calcmode="lin" valueType="num">
                                      <p:cBhvr>
                                        <p:cTn id="74" dur="1000" fill="hold"/>
                                        <p:tgtEl>
                                          <p:spTgt spid="56"/>
                                        </p:tgtEl>
                                        <p:attrNameLst>
                                          <p:attrName>ppt_h</p:attrName>
                                        </p:attrNameLst>
                                      </p:cBhvr>
                                      <p:tavLst>
                                        <p:tav tm="0">
                                          <p:val>
                                            <p:fltVal val="0"/>
                                          </p:val>
                                        </p:tav>
                                        <p:tav tm="100000">
                                          <p:val>
                                            <p:strVal val="#ppt_h"/>
                                          </p:val>
                                        </p:tav>
                                      </p:tavLst>
                                    </p:anim>
                                    <p:anim calcmode="lin" valueType="num">
                                      <p:cBhvr>
                                        <p:cTn id="75"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5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7" grpId="0" animBg="1"/>
      <p:bldP spid="48" grpId="0"/>
      <p:bldP spid="53" grpId="0"/>
      <p:bldP spid="54" grpId="0"/>
      <p:bldP spid="55" grpId="0"/>
      <p:bldP spid="59" grpId="0" animBg="1"/>
      <p:bldP spid="60" grpId="0"/>
      <p:bldP spid="61" grpId="0"/>
      <p:bldP spid="56"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V-to-K Conversion</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2819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33528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2819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33528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Rectangle 20"/>
          <p:cNvSpPr/>
          <p:nvPr/>
        </p:nvSpPr>
        <p:spPr>
          <a:xfrm>
            <a:off x="2673412" y="4419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2" name="TextBox 21"/>
          <p:cNvSpPr txBox="1"/>
          <p:nvPr/>
        </p:nvSpPr>
        <p:spPr>
          <a:xfrm>
            <a:off x="1726116" y="4419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3" name="Rectangle 22"/>
          <p:cNvSpPr/>
          <p:nvPr/>
        </p:nvSpPr>
        <p:spPr>
          <a:xfrm>
            <a:off x="1295400" y="4419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Rectangle 23"/>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Rectangle 24"/>
          <p:cNvSpPr/>
          <p:nvPr/>
        </p:nvSpPr>
        <p:spPr>
          <a:xfrm>
            <a:off x="2667000" y="5486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6" name="TextBox 25"/>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7" name="Rectangle 26"/>
          <p:cNvSpPr/>
          <p:nvPr/>
        </p:nvSpPr>
        <p:spPr>
          <a:xfrm>
            <a:off x="1295400" y="495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1726116" y="5486400"/>
            <a:ext cx="351378"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7</a:t>
            </a:r>
          </a:p>
        </p:txBody>
      </p:sp>
      <p:sp>
        <p:nvSpPr>
          <p:cNvPr id="29" name="Rectangle 28"/>
          <p:cNvSpPr/>
          <p:nvPr/>
        </p:nvSpPr>
        <p:spPr>
          <a:xfrm>
            <a:off x="1295400" y="5486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cxnSp>
        <p:nvCxnSpPr>
          <p:cNvPr id="34" name="Straight Arrow Connector 33"/>
          <p:cNvCxnSpPr/>
          <p:nvPr/>
        </p:nvCxnSpPr>
        <p:spPr bwMode="auto">
          <a:xfrm rot="10800000">
            <a:off x="4121212" y="24765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4724400" y="23284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921888" y="3540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2709446"/>
            <a:ext cx="3435143"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set</a:t>
            </a:r>
            <a:endParaRPr lang="en-US" sz="1800" b="0" dirty="0">
              <a:solidFill>
                <a:schemeClr val="bg1"/>
              </a:solidFill>
              <a:latin typeface="Gill Sans"/>
              <a:cs typeface="Gill Sans"/>
            </a:endParaRPr>
          </a:p>
        </p:txBody>
      </p:sp>
      <p:cxnSp>
        <p:nvCxnSpPr>
          <p:cNvPr id="45" name="Straight Arrow Connector 44"/>
          <p:cNvCxnSpPr/>
          <p:nvPr/>
        </p:nvCxnSpPr>
        <p:spPr bwMode="auto">
          <a:xfrm rot="10800000">
            <a:off x="4114800" y="46101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4717988" y="44620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7" name="Straight Arrow Connector 46"/>
          <p:cNvCxnSpPr/>
          <p:nvPr/>
        </p:nvCxnSpPr>
        <p:spPr bwMode="auto">
          <a:xfrm rot="5400000">
            <a:off x="4178970" y="5410994"/>
            <a:ext cx="912812"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4717988" y="4843046"/>
            <a:ext cx="3435143"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set</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36698670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21" grpId="0" animBg="1"/>
      <p:bldP spid="22" grpId="0"/>
      <p:bldP spid="23" grpId="0" animBg="1"/>
      <p:bldP spid="24" grpId="0" animBg="1"/>
      <p:bldP spid="25" grpId="0" animBg="1"/>
      <p:bldP spid="26" grpId="0"/>
      <p:bldP spid="27" grpId="0" animBg="1"/>
      <p:bldP spid="28" grpId="0"/>
      <p:bldP spid="29" grpId="0" animBg="1"/>
      <p:bldP spid="40" grpId="0"/>
      <p:bldP spid="44" grpId="0"/>
      <p:bldP spid="46" grpId="0"/>
      <p:bldP spid="4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many-to-many</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4419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4419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44196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495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0" name="TextBox 39"/>
          <p:cNvSpPr txBox="1"/>
          <p:nvPr/>
        </p:nvSpPr>
        <p:spPr>
          <a:xfrm>
            <a:off x="4724400" y="2861846"/>
            <a:ext cx="1736373" cy="369332"/>
          </a:xfrm>
          <a:prstGeom prst="rect">
            <a:avLst/>
          </a:prstGeom>
          <a:noFill/>
        </p:spPr>
        <p:txBody>
          <a:bodyPr wrap="none" rtlCol="0">
            <a:spAutoFit/>
          </a:bodyPr>
          <a:lstStyle/>
          <a:p>
            <a:r>
              <a:rPr lang="en-US" sz="1800" b="0" dirty="0" smtClean="0">
                <a:solidFill>
                  <a:schemeClr val="bg1"/>
                </a:solidFill>
                <a:latin typeface="Gill Sans"/>
                <a:cs typeface="Gill Sans"/>
              </a:rPr>
              <a:t>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775900" y="4683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3852446"/>
            <a:ext cx="3435143"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set</a:t>
            </a:r>
            <a:endParaRPr lang="en-US" sz="1800" b="0" dirty="0">
              <a:solidFill>
                <a:schemeClr val="bg1"/>
              </a:solidFill>
              <a:latin typeface="Gill Sans"/>
              <a:cs typeface="Gill Sans"/>
            </a:endParaRPr>
          </a:p>
        </p:txBody>
      </p:sp>
      <p:sp>
        <p:nvSpPr>
          <p:cNvPr id="35" name="Rectangle 34"/>
          <p:cNvSpPr/>
          <p:nvPr/>
        </p:nvSpPr>
        <p:spPr>
          <a:xfrm>
            <a:off x="2673412" y="2819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1726116" y="28194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5</a:t>
            </a:r>
          </a:p>
        </p:txBody>
      </p:sp>
      <p:sp>
        <p:nvSpPr>
          <p:cNvPr id="37" name="Rectangle 36"/>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3" name="Rectangle 42"/>
          <p:cNvSpPr/>
          <p:nvPr/>
        </p:nvSpPr>
        <p:spPr>
          <a:xfrm>
            <a:off x="2673412" y="3352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9" name="TextBox 48"/>
          <p:cNvSpPr txBox="1"/>
          <p:nvPr/>
        </p:nvSpPr>
        <p:spPr>
          <a:xfrm>
            <a:off x="1726116" y="33528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8</a:t>
            </a:r>
          </a:p>
        </p:txBody>
      </p:sp>
      <p:sp>
        <p:nvSpPr>
          <p:cNvPr id="50" name="Rectangle 49"/>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Right Brace 50"/>
          <p:cNvSpPr/>
          <p:nvPr/>
        </p:nvSpPr>
        <p:spPr bwMode="auto">
          <a:xfrm>
            <a:off x="4267200" y="2286000"/>
            <a:ext cx="381000" cy="1447800"/>
          </a:xfrm>
          <a:prstGeom prst="rightBrace">
            <a:avLst>
              <a:gd name="adj1" fmla="val 67715"/>
              <a:gd name="adj2"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52" name="TextBox 51"/>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20813677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5"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p:cTn id="63" dur="1000" fill="hold"/>
                                        <p:tgtEl>
                                          <p:spTgt spid="52"/>
                                        </p:tgtEl>
                                        <p:attrNameLst>
                                          <p:attrName>ppt_w</p:attrName>
                                        </p:attrNameLst>
                                      </p:cBhvr>
                                      <p:tavLst>
                                        <p:tav tm="0">
                                          <p:val>
                                            <p:fltVal val="0"/>
                                          </p:val>
                                        </p:tav>
                                        <p:tav tm="100000">
                                          <p:val>
                                            <p:strVal val="#ppt_w"/>
                                          </p:val>
                                        </p:tav>
                                      </p:tavLst>
                                    </p:anim>
                                    <p:anim calcmode="lin" valueType="num">
                                      <p:cBhvr>
                                        <p:cTn id="64" dur="1000" fill="hold"/>
                                        <p:tgtEl>
                                          <p:spTgt spid="52"/>
                                        </p:tgtEl>
                                        <p:attrNameLst>
                                          <p:attrName>ppt_h</p:attrName>
                                        </p:attrNameLst>
                                      </p:cBhvr>
                                      <p:tavLst>
                                        <p:tav tm="0">
                                          <p:val>
                                            <p:fltVal val="0"/>
                                          </p:val>
                                        </p:tav>
                                        <p:tav tm="100000">
                                          <p:val>
                                            <p:strVal val="#ppt_h"/>
                                          </p:val>
                                        </p:tav>
                                      </p:tavLst>
                                    </p:anim>
                                    <p:anim calcmode="lin" valueType="num">
                                      <p:cBhvr>
                                        <p:cTn id="65" dur="1000" fill="hold"/>
                                        <p:tgtEl>
                                          <p:spTgt spid="52"/>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5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40" grpId="0"/>
      <p:bldP spid="44" grpId="0"/>
      <p:bldP spid="35" grpId="0" animBg="1"/>
      <p:bldP spid="36" grpId="0"/>
      <p:bldP spid="37" grpId="0" animBg="1"/>
      <p:bldP spid="43" grpId="0" animBg="1"/>
      <p:bldP spid="49" grpId="0"/>
      <p:bldP spid="50" grpId="0" animBg="1"/>
      <p:bldP spid="51" grpId="0" animBg="1"/>
      <p:bldP spid="5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 Basic Idea</a:t>
            </a:r>
            <a:endParaRPr lang="en-US" dirty="0"/>
          </a:p>
        </p:txBody>
      </p:sp>
      <p:sp>
        <p:nvSpPr>
          <p:cNvPr id="35" name="Content Placeholder 34"/>
          <p:cNvSpPr>
            <a:spLocks noGrp="1"/>
          </p:cNvSpPr>
          <p:nvPr>
            <p:ph idx="1"/>
          </p:nvPr>
        </p:nvSpPr>
        <p:spPr/>
        <p:txBody>
          <a:bodyPr/>
          <a:lstStyle/>
          <a:p>
            <a:pPr>
              <a:buNone/>
            </a:pPr>
            <a:r>
              <a:rPr lang="en-US" dirty="0" smtClean="0"/>
              <a:t>Assume two datasets are sorted by the join key:</a:t>
            </a:r>
          </a:p>
        </p:txBody>
      </p:sp>
      <p:grpSp>
        <p:nvGrpSpPr>
          <p:cNvPr id="3" name="Group 2"/>
          <p:cNvGrpSpPr/>
          <p:nvPr/>
        </p:nvGrpSpPr>
        <p:grpSpPr>
          <a:xfrm>
            <a:off x="1143000" y="2038290"/>
            <a:ext cx="2286000" cy="381000"/>
            <a:chOff x="1219200" y="1143000"/>
            <a:chExt cx="2286000" cy="381000"/>
          </a:xfrm>
        </p:grpSpPr>
        <p:sp>
          <p:nvSpPr>
            <p:cNvPr id="4" name="Rectangle 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 name="TextBox 4"/>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6" name="Rectangle 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7" name="Group 6"/>
          <p:cNvGrpSpPr/>
          <p:nvPr/>
        </p:nvGrpSpPr>
        <p:grpSpPr>
          <a:xfrm>
            <a:off x="1143000" y="2571690"/>
            <a:ext cx="2286000" cy="381000"/>
            <a:chOff x="1219200" y="1143000"/>
            <a:chExt cx="2286000" cy="381000"/>
          </a:xfrm>
        </p:grpSpPr>
        <p:sp>
          <p:nvSpPr>
            <p:cNvPr id="8" name="Rectangle 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9" name="TextBox 8"/>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2</a:t>
              </a:r>
            </a:p>
          </p:txBody>
        </p:sp>
        <p:sp>
          <p:nvSpPr>
            <p:cNvPr id="10" name="Rectangle 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1" name="Group 10"/>
          <p:cNvGrpSpPr/>
          <p:nvPr/>
        </p:nvGrpSpPr>
        <p:grpSpPr>
          <a:xfrm>
            <a:off x="1143000" y="3638490"/>
            <a:ext cx="2286000" cy="381000"/>
            <a:chOff x="1219200" y="1143000"/>
            <a:chExt cx="2286000" cy="381000"/>
          </a:xfrm>
        </p:grpSpPr>
        <p:sp>
          <p:nvSpPr>
            <p:cNvPr id="12" name="Rectangle 1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3" name="TextBox 12"/>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3</a:t>
              </a:r>
            </a:p>
          </p:txBody>
        </p:sp>
        <p:sp>
          <p:nvSpPr>
            <p:cNvPr id="14" name="Rectangle 1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5" name="Group 14"/>
          <p:cNvGrpSpPr/>
          <p:nvPr/>
        </p:nvGrpSpPr>
        <p:grpSpPr>
          <a:xfrm>
            <a:off x="1143000" y="3105090"/>
            <a:ext cx="2286000" cy="381000"/>
            <a:chOff x="1219200" y="1143000"/>
            <a:chExt cx="2286000" cy="381000"/>
          </a:xfrm>
        </p:grpSpPr>
        <p:sp>
          <p:nvSpPr>
            <p:cNvPr id="16" name="Rectangle 1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7" name="TextBox 16"/>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8" name="Rectangle 17"/>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9" name="Group 18"/>
          <p:cNvGrpSpPr/>
          <p:nvPr/>
        </p:nvGrpSpPr>
        <p:grpSpPr>
          <a:xfrm>
            <a:off x="4038600" y="3638490"/>
            <a:ext cx="2236775" cy="381000"/>
            <a:chOff x="3124200" y="1143000"/>
            <a:chExt cx="2236775" cy="381000"/>
          </a:xfrm>
        </p:grpSpPr>
        <p:sp>
          <p:nvSpPr>
            <p:cNvPr id="20" name="Rectangle 1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TextBox 20"/>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1</a:t>
              </a:r>
            </a:p>
          </p:txBody>
        </p:sp>
        <p:sp>
          <p:nvSpPr>
            <p:cNvPr id="22" name="Rectangle 2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3" name="Group 22"/>
          <p:cNvGrpSpPr/>
          <p:nvPr/>
        </p:nvGrpSpPr>
        <p:grpSpPr>
          <a:xfrm>
            <a:off x="4038600" y="2038290"/>
            <a:ext cx="2236775" cy="381000"/>
            <a:chOff x="3124200" y="1143000"/>
            <a:chExt cx="2236775" cy="381000"/>
          </a:xfrm>
        </p:grpSpPr>
        <p:sp>
          <p:nvSpPr>
            <p:cNvPr id="24" name="Rectangle 2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TextBox 24"/>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6" name="Rectangle 2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7" name="Group 26"/>
          <p:cNvGrpSpPr/>
          <p:nvPr/>
        </p:nvGrpSpPr>
        <p:grpSpPr>
          <a:xfrm>
            <a:off x="4038600" y="3105090"/>
            <a:ext cx="2236775" cy="381000"/>
            <a:chOff x="3124200" y="1143000"/>
            <a:chExt cx="2236775" cy="381000"/>
          </a:xfrm>
        </p:grpSpPr>
        <p:sp>
          <p:nvSpPr>
            <p:cNvPr id="28" name="Rectangle 2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9" name="TextBox 28"/>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0" name="Rectangle 2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31" name="Group 30"/>
          <p:cNvGrpSpPr/>
          <p:nvPr/>
        </p:nvGrpSpPr>
        <p:grpSpPr>
          <a:xfrm>
            <a:off x="4038600" y="2571690"/>
            <a:ext cx="2236775" cy="381000"/>
            <a:chOff x="3124200" y="1143000"/>
            <a:chExt cx="2236775" cy="381000"/>
          </a:xfrm>
        </p:grpSpPr>
        <p:sp>
          <p:nvSpPr>
            <p:cNvPr id="32" name="Rectangle 3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3" name="TextBox 32"/>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4</a:t>
              </a:r>
            </a:p>
          </p:txBody>
        </p:sp>
        <p:sp>
          <p:nvSpPr>
            <p:cNvPr id="34" name="Rectangle 3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cxnSp>
        <p:nvCxnSpPr>
          <p:cNvPr id="37" name="Straight Arrow Connector 36"/>
          <p:cNvCxnSpPr/>
          <p:nvPr/>
        </p:nvCxnSpPr>
        <p:spPr bwMode="auto">
          <a:xfrm rot="5400000">
            <a:off x="2323305" y="3447196"/>
            <a:ext cx="2819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1066800" y="4933890"/>
            <a:ext cx="5715000"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A sequential scan through both datasets to join</a:t>
            </a:r>
            <a:br>
              <a:rPr lang="en-US" sz="2000" b="0" dirty="0" smtClean="0">
                <a:solidFill>
                  <a:schemeClr val="bg1"/>
                </a:solidFill>
                <a:latin typeface="Gill Sans"/>
                <a:cs typeface="Gill Sans"/>
              </a:rPr>
            </a:br>
            <a:r>
              <a:rPr lang="en-US" sz="2000" b="0" dirty="0" smtClean="0">
                <a:solidFill>
                  <a:schemeClr val="bg1"/>
                </a:solidFill>
                <a:latin typeface="Gill Sans"/>
                <a:cs typeface="Gill Sans"/>
              </a:rPr>
              <a:t>(called a “merge join” in database terminology)</a:t>
            </a:r>
            <a:endParaRPr lang="en-US" sz="2000" b="0" dirty="0">
              <a:solidFill>
                <a:schemeClr val="bg1"/>
              </a:solidFill>
              <a:latin typeface="Gill Sans"/>
              <a:cs typeface="Gill Sans"/>
            </a:endParaRPr>
          </a:p>
        </p:txBody>
      </p:sp>
    </p:spTree>
    <p:extLst>
      <p:ext uri="{BB962C8B-B14F-4D97-AF65-F5344CB8AC3E}">
        <p14:creationId xmlns:p14="http://schemas.microsoft.com/office/powerpoint/2010/main" val="35675877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Relational Databases</a:t>
            </a:r>
            <a:endParaRPr lang="en-US" dirty="0"/>
          </a:p>
        </p:txBody>
      </p:sp>
      <p:sp>
        <p:nvSpPr>
          <p:cNvPr id="24579" name="Rectangle 3"/>
          <p:cNvSpPr>
            <a:spLocks noGrp="1" noChangeArrowheads="1"/>
          </p:cNvSpPr>
          <p:nvPr>
            <p:ph type="body" idx="1"/>
          </p:nvPr>
        </p:nvSpPr>
        <p:spPr/>
        <p:txBody>
          <a:bodyPr/>
          <a:lstStyle/>
          <a:p>
            <a:r>
              <a:rPr lang="en-US" dirty="0" smtClean="0"/>
              <a:t>A relational database is comprised of tables</a:t>
            </a:r>
          </a:p>
          <a:p>
            <a:r>
              <a:rPr lang="en-US" dirty="0" smtClean="0"/>
              <a:t>Each table represents a relation = collection of tuples (rows)</a:t>
            </a:r>
          </a:p>
          <a:p>
            <a:r>
              <a:rPr lang="en-US" dirty="0" smtClean="0"/>
              <a:t>Each tuple consists of multiple fields</a:t>
            </a:r>
            <a:endParaRPr lang="en-US" dirty="0"/>
          </a:p>
        </p:txBody>
      </p:sp>
    </p:spTree>
    <p:extLst>
      <p:ext uri="{BB962C8B-B14F-4D97-AF65-F5344CB8AC3E}">
        <p14:creationId xmlns:p14="http://schemas.microsoft.com/office/powerpoint/2010/main" val="1392379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 Parallel Scans</a:t>
            </a:r>
            <a:endParaRPr lang="en-US" dirty="0"/>
          </a:p>
        </p:txBody>
      </p:sp>
      <p:sp>
        <p:nvSpPr>
          <p:cNvPr id="3" name="Content Placeholder 2"/>
          <p:cNvSpPr>
            <a:spLocks noGrp="1"/>
          </p:cNvSpPr>
          <p:nvPr>
            <p:ph idx="1"/>
          </p:nvPr>
        </p:nvSpPr>
        <p:spPr/>
        <p:txBody>
          <a:bodyPr/>
          <a:lstStyle/>
          <a:p>
            <a:r>
              <a:rPr lang="en-US" dirty="0" smtClean="0"/>
              <a:t>If datasets are sorted by join key, join can be accomplished by a scan over both datasets</a:t>
            </a:r>
          </a:p>
          <a:p>
            <a:r>
              <a:rPr lang="en-US" dirty="0" smtClean="0"/>
              <a:t>How can we accomplish this in parallel?</a:t>
            </a:r>
          </a:p>
          <a:p>
            <a:pPr lvl="1"/>
            <a:r>
              <a:rPr lang="en-US" dirty="0" smtClean="0"/>
              <a:t>Partition and sort both datasets in the same manner</a:t>
            </a:r>
          </a:p>
          <a:p>
            <a:r>
              <a:rPr lang="en-US" dirty="0" smtClean="0"/>
              <a:t>In MapReduce:</a:t>
            </a:r>
          </a:p>
          <a:p>
            <a:pPr lvl="1"/>
            <a:r>
              <a:rPr lang="en-US" dirty="0" smtClean="0"/>
              <a:t>Map over one dataset, read from other corresponding partition</a:t>
            </a:r>
          </a:p>
          <a:p>
            <a:pPr lvl="1"/>
            <a:r>
              <a:rPr lang="en-US" dirty="0" smtClean="0"/>
              <a:t>No reducers necessary (unless to repartition or resort)</a:t>
            </a:r>
          </a:p>
          <a:p>
            <a:r>
              <a:rPr lang="en-US" dirty="0" smtClean="0"/>
              <a:t>Consistently partitioned datasets: realistic to expect?</a:t>
            </a:r>
            <a:endParaRPr lang="en-US" dirty="0"/>
          </a:p>
        </p:txBody>
      </p:sp>
    </p:spTree>
    <p:extLst>
      <p:ext uri="{BB962C8B-B14F-4D97-AF65-F5344CB8AC3E}">
        <p14:creationId xmlns:p14="http://schemas.microsoft.com/office/powerpoint/2010/main" val="38733249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Join</a:t>
            </a:r>
            <a:endParaRPr lang="en-US" dirty="0"/>
          </a:p>
        </p:txBody>
      </p:sp>
      <p:sp>
        <p:nvSpPr>
          <p:cNvPr id="3" name="Content Placeholder 2"/>
          <p:cNvSpPr>
            <a:spLocks noGrp="1"/>
          </p:cNvSpPr>
          <p:nvPr>
            <p:ph idx="1"/>
          </p:nvPr>
        </p:nvSpPr>
        <p:spPr/>
        <p:txBody>
          <a:bodyPr/>
          <a:lstStyle/>
          <a:p>
            <a:r>
              <a:rPr lang="en-US" dirty="0" smtClean="0"/>
              <a:t>Basic idea: load one dataset into memory, stream over other dataset</a:t>
            </a:r>
          </a:p>
          <a:p>
            <a:pPr lvl="1"/>
            <a:r>
              <a:rPr lang="en-US" dirty="0" smtClean="0"/>
              <a:t>Works if R &lt;&lt; S and R fits into memory</a:t>
            </a:r>
          </a:p>
          <a:p>
            <a:pPr lvl="1"/>
            <a:r>
              <a:rPr lang="en-US" dirty="0" smtClean="0"/>
              <a:t>Called a “hash join” in database terminology</a:t>
            </a:r>
          </a:p>
          <a:p>
            <a:r>
              <a:rPr lang="en-US" dirty="0" smtClean="0"/>
              <a:t>MapReduce implementation</a:t>
            </a:r>
          </a:p>
          <a:p>
            <a:pPr lvl="1"/>
            <a:r>
              <a:rPr lang="en-US" dirty="0" smtClean="0"/>
              <a:t>Distribute R to all nodes</a:t>
            </a:r>
          </a:p>
          <a:p>
            <a:pPr lvl="1"/>
            <a:r>
              <a:rPr lang="en-US" dirty="0" smtClean="0"/>
              <a:t>Map over S, each mapper loads R in memory, hashed by join key</a:t>
            </a:r>
          </a:p>
          <a:p>
            <a:pPr lvl="1"/>
            <a:r>
              <a:rPr lang="en-US" dirty="0" smtClean="0"/>
              <a:t>For every </a:t>
            </a:r>
            <a:r>
              <a:rPr lang="en-US" dirty="0" err="1" smtClean="0"/>
              <a:t>tuple</a:t>
            </a:r>
            <a:r>
              <a:rPr lang="en-US" dirty="0" smtClean="0"/>
              <a:t> in S, look up join key in R</a:t>
            </a:r>
          </a:p>
          <a:p>
            <a:pPr lvl="1"/>
            <a:r>
              <a:rPr lang="en-US" dirty="0" smtClean="0"/>
              <a:t>No reducers, unless for regrouping or resorting </a:t>
            </a:r>
            <a:r>
              <a:rPr lang="en-US" dirty="0" err="1" smtClean="0"/>
              <a:t>tuples</a:t>
            </a:r>
            <a:endParaRPr lang="en-US" dirty="0" smtClean="0"/>
          </a:p>
          <a:p>
            <a:endParaRPr lang="en-US" dirty="0"/>
          </a:p>
        </p:txBody>
      </p:sp>
    </p:spTree>
    <p:extLst>
      <p:ext uri="{BB962C8B-B14F-4D97-AF65-F5344CB8AC3E}">
        <p14:creationId xmlns:p14="http://schemas.microsoft.com/office/powerpoint/2010/main" val="314514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Join: Variants</a:t>
            </a:r>
            <a:endParaRPr lang="en-US" dirty="0"/>
          </a:p>
        </p:txBody>
      </p:sp>
      <p:sp>
        <p:nvSpPr>
          <p:cNvPr id="3" name="Content Placeholder 2"/>
          <p:cNvSpPr>
            <a:spLocks noGrp="1"/>
          </p:cNvSpPr>
          <p:nvPr>
            <p:ph idx="1"/>
          </p:nvPr>
        </p:nvSpPr>
        <p:spPr/>
        <p:txBody>
          <a:bodyPr/>
          <a:lstStyle/>
          <a:p>
            <a:r>
              <a:rPr lang="en-US" dirty="0" smtClean="0"/>
              <a:t>Striped variant:</a:t>
            </a:r>
          </a:p>
          <a:p>
            <a:pPr lvl="1"/>
            <a:r>
              <a:rPr lang="en-US" dirty="0" smtClean="0"/>
              <a:t>R too big to fit into memory? </a:t>
            </a:r>
          </a:p>
          <a:p>
            <a:pPr lvl="1"/>
            <a:r>
              <a:rPr lang="en-US" dirty="0" smtClean="0"/>
              <a:t>Divide R into R</a:t>
            </a:r>
            <a:r>
              <a:rPr lang="en-US" baseline="-25000" dirty="0" smtClean="0"/>
              <a:t>1</a:t>
            </a:r>
            <a:r>
              <a:rPr lang="en-US" dirty="0" smtClean="0"/>
              <a:t>, R</a:t>
            </a:r>
            <a:r>
              <a:rPr lang="en-US" baseline="-25000" dirty="0" smtClean="0"/>
              <a:t>2</a:t>
            </a:r>
            <a:r>
              <a:rPr lang="en-US" dirty="0" smtClean="0"/>
              <a:t>, R</a:t>
            </a:r>
            <a:r>
              <a:rPr lang="en-US" baseline="-25000" dirty="0" smtClean="0"/>
              <a:t>3</a:t>
            </a:r>
            <a:r>
              <a:rPr lang="en-US" dirty="0" smtClean="0"/>
              <a:t>, … </a:t>
            </a:r>
            <a:r>
              <a:rPr lang="en-US" dirty="0" err="1" smtClean="0"/>
              <a:t>s.t</a:t>
            </a:r>
            <a:r>
              <a:rPr lang="en-US" dirty="0" smtClean="0"/>
              <a:t>. each </a:t>
            </a:r>
            <a:r>
              <a:rPr lang="en-US" dirty="0" err="1" smtClean="0"/>
              <a:t>R</a:t>
            </a:r>
            <a:r>
              <a:rPr lang="en-US" i="1" baseline="-25000" dirty="0" err="1" smtClean="0"/>
              <a:t>n</a:t>
            </a:r>
            <a:r>
              <a:rPr lang="en-US" dirty="0" smtClean="0"/>
              <a:t> fits into memory</a:t>
            </a:r>
          </a:p>
          <a:p>
            <a:pPr lvl="1"/>
            <a:r>
              <a:rPr lang="en-US" dirty="0" smtClean="0"/>
              <a:t>Perform in-memory join: </a:t>
            </a:r>
            <a:r>
              <a:rPr lang="en-US" dirty="0" smtClean="0">
                <a:sym typeface="Symbol"/>
              </a:rPr>
              <a:t></a:t>
            </a:r>
            <a:r>
              <a:rPr lang="en-US" i="1" dirty="0" smtClean="0">
                <a:sym typeface="Symbol"/>
              </a:rPr>
              <a:t>n</a:t>
            </a:r>
            <a:r>
              <a:rPr lang="en-US" dirty="0" smtClean="0">
                <a:sym typeface="Symbol"/>
              </a:rPr>
              <a:t>, </a:t>
            </a:r>
            <a:r>
              <a:rPr lang="en-US" dirty="0" err="1" smtClean="0"/>
              <a:t>R</a:t>
            </a:r>
            <a:r>
              <a:rPr lang="en-US" i="1" baseline="-25000" dirty="0" err="1" smtClean="0"/>
              <a:t>n</a:t>
            </a:r>
            <a:r>
              <a:rPr lang="en-US" dirty="0" smtClean="0"/>
              <a:t> ⋈ S</a:t>
            </a:r>
          </a:p>
          <a:p>
            <a:pPr lvl="1"/>
            <a:r>
              <a:rPr lang="en-US" dirty="0" smtClean="0"/>
              <a:t>Take the union of all join results</a:t>
            </a:r>
          </a:p>
          <a:p>
            <a:r>
              <a:rPr lang="en-US" dirty="0" err="1" smtClean="0"/>
              <a:t>Memcached</a:t>
            </a:r>
            <a:r>
              <a:rPr lang="en-US" dirty="0" smtClean="0"/>
              <a:t> join:</a:t>
            </a:r>
          </a:p>
          <a:p>
            <a:pPr lvl="1"/>
            <a:r>
              <a:rPr lang="en-US" dirty="0" smtClean="0"/>
              <a:t>Load R into </a:t>
            </a:r>
            <a:r>
              <a:rPr lang="en-US" dirty="0" err="1" smtClean="0"/>
              <a:t>memcached</a:t>
            </a:r>
            <a:endParaRPr lang="en-US" dirty="0" smtClean="0"/>
          </a:p>
          <a:p>
            <a:pPr lvl="1"/>
            <a:r>
              <a:rPr lang="en-US" dirty="0" smtClean="0"/>
              <a:t>Replace in-memory hash lookup with </a:t>
            </a:r>
            <a:r>
              <a:rPr lang="en-US" dirty="0" err="1" smtClean="0"/>
              <a:t>memcached</a:t>
            </a:r>
            <a:r>
              <a:rPr lang="en-US" dirty="0" smtClean="0"/>
              <a:t> lookup</a:t>
            </a:r>
            <a:endParaRPr lang="en-US" dirty="0"/>
          </a:p>
        </p:txBody>
      </p:sp>
    </p:spTree>
    <p:extLst>
      <p:ext uri="{BB962C8B-B14F-4D97-AF65-F5344CB8AC3E}">
        <p14:creationId xmlns:p14="http://schemas.microsoft.com/office/powerpoint/2010/main" val="3556138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Memcached</a:t>
            </a:r>
            <a:endParaRPr lang="en-US" dirty="0"/>
          </a:p>
        </p:txBody>
      </p:sp>
      <p:pic>
        <p:nvPicPr>
          <p:cNvPr id="4" name="Picture 3" descr="facebook_arch_x600.jpg"/>
          <p:cNvPicPr>
            <a:picLocks noChangeAspect="1"/>
          </p:cNvPicPr>
          <p:nvPr/>
        </p:nvPicPr>
        <p:blipFill>
          <a:blip r:embed="rId2" cstate="print"/>
          <a:srcRect/>
          <a:stretch>
            <a:fillRect/>
          </a:stretch>
        </p:blipFill>
        <p:spPr bwMode="auto">
          <a:xfrm>
            <a:off x="1752600" y="1435975"/>
            <a:ext cx="5684837" cy="3212225"/>
          </a:xfrm>
          <a:prstGeom prst="rect">
            <a:avLst/>
          </a:prstGeom>
          <a:noFill/>
          <a:ln w="9525">
            <a:noFill/>
            <a:miter lim="800000"/>
            <a:headEnd/>
            <a:tailEnd/>
          </a:ln>
        </p:spPr>
      </p:pic>
      <p:sp>
        <p:nvSpPr>
          <p:cNvPr id="5" name="TextBox 5"/>
          <p:cNvSpPr txBox="1">
            <a:spLocks noChangeArrowheads="1"/>
          </p:cNvSpPr>
          <p:nvPr/>
        </p:nvSpPr>
        <p:spPr bwMode="auto">
          <a:xfrm>
            <a:off x="1828800" y="5525869"/>
            <a:ext cx="5257800" cy="646331"/>
          </a:xfrm>
          <a:prstGeom prst="rect">
            <a:avLst/>
          </a:prstGeom>
          <a:noFill/>
          <a:ln w="9525">
            <a:noFill/>
            <a:miter lim="800000"/>
            <a:headEnd/>
            <a:tailEnd/>
          </a:ln>
        </p:spPr>
        <p:txBody>
          <a:bodyPr wrap="square">
            <a:spAutoFit/>
          </a:bodyPr>
          <a:lstStyle/>
          <a:p>
            <a:r>
              <a:rPr lang="en-US" sz="1800" b="1" dirty="0">
                <a:solidFill>
                  <a:schemeClr val="bg1"/>
                </a:solidFill>
                <a:latin typeface="Gill Sans"/>
                <a:cs typeface="Gill Sans"/>
              </a:rPr>
              <a:t>Database layer:</a:t>
            </a:r>
            <a:r>
              <a:rPr lang="en-US" sz="1800" dirty="0">
                <a:solidFill>
                  <a:schemeClr val="bg1"/>
                </a:solidFill>
                <a:latin typeface="Gill Sans"/>
                <a:cs typeface="Gill Sans"/>
              </a:rPr>
              <a:t> </a:t>
            </a:r>
            <a:r>
              <a:rPr lang="en-US" sz="1800" b="0" dirty="0">
                <a:solidFill>
                  <a:schemeClr val="bg1"/>
                </a:solidFill>
                <a:latin typeface="Gill Sans"/>
                <a:cs typeface="Gill Sans"/>
              </a:rPr>
              <a:t>800 eight-core Linux servers running </a:t>
            </a:r>
            <a:r>
              <a:rPr lang="en-US" sz="1800" b="0" dirty="0" err="1">
                <a:solidFill>
                  <a:schemeClr val="bg1"/>
                </a:solidFill>
                <a:latin typeface="Gill Sans"/>
                <a:cs typeface="Gill Sans"/>
              </a:rPr>
              <a:t>MySQL</a:t>
            </a:r>
            <a:r>
              <a:rPr lang="en-US" sz="1800" b="0" dirty="0">
                <a:solidFill>
                  <a:schemeClr val="bg1"/>
                </a:solidFill>
                <a:latin typeface="Gill Sans"/>
                <a:cs typeface="Gill Sans"/>
              </a:rPr>
              <a:t> (40 TB user data)</a:t>
            </a:r>
          </a:p>
        </p:txBody>
      </p:sp>
      <p:sp>
        <p:nvSpPr>
          <p:cNvPr id="6" name="TextBox 6"/>
          <p:cNvSpPr txBox="1">
            <a:spLocks noChangeArrowheads="1"/>
          </p:cNvSpPr>
          <p:nvPr/>
        </p:nvSpPr>
        <p:spPr bwMode="auto">
          <a:xfrm>
            <a:off x="1828800" y="4879757"/>
            <a:ext cx="5287963" cy="646331"/>
          </a:xfrm>
          <a:prstGeom prst="rect">
            <a:avLst/>
          </a:prstGeom>
          <a:noFill/>
          <a:ln w="9525">
            <a:noFill/>
            <a:miter lim="800000"/>
            <a:headEnd/>
            <a:tailEnd/>
          </a:ln>
        </p:spPr>
        <p:txBody>
          <a:bodyPr wrap="square">
            <a:spAutoFit/>
          </a:bodyPr>
          <a:lstStyle/>
          <a:p>
            <a:r>
              <a:rPr lang="en-US" sz="1800" b="1" dirty="0">
                <a:solidFill>
                  <a:schemeClr val="bg1"/>
                </a:solidFill>
                <a:latin typeface="Gill Sans"/>
                <a:cs typeface="Gill Sans"/>
              </a:rPr>
              <a:t>Caching servers:</a:t>
            </a:r>
            <a:r>
              <a:rPr lang="en-US" sz="1800" dirty="0">
                <a:solidFill>
                  <a:schemeClr val="bg1"/>
                </a:solidFill>
                <a:latin typeface="Gill Sans"/>
                <a:cs typeface="Gill Sans"/>
              </a:rPr>
              <a:t> </a:t>
            </a:r>
            <a:r>
              <a:rPr lang="en-US" sz="1800" b="0" dirty="0">
                <a:solidFill>
                  <a:schemeClr val="bg1"/>
                </a:solidFill>
                <a:latin typeface="Gill Sans"/>
                <a:cs typeface="Gill Sans"/>
              </a:rPr>
              <a:t>15 million requests per second, 95% handled by </a:t>
            </a:r>
            <a:r>
              <a:rPr lang="en-US" sz="1800" b="0" dirty="0" err="1">
                <a:solidFill>
                  <a:schemeClr val="bg1"/>
                </a:solidFill>
                <a:latin typeface="Gill Sans"/>
                <a:cs typeface="Gill Sans"/>
              </a:rPr>
              <a:t>memcache</a:t>
            </a:r>
            <a:r>
              <a:rPr lang="en-US" sz="1800" b="0" dirty="0">
                <a:solidFill>
                  <a:schemeClr val="bg1"/>
                </a:solidFill>
                <a:latin typeface="Gill Sans"/>
                <a:cs typeface="Gill Sans"/>
              </a:rPr>
              <a:t> (15 TB of RAM)</a:t>
            </a:r>
          </a:p>
        </p:txBody>
      </p:sp>
      <p:sp>
        <p:nvSpPr>
          <p:cNvPr id="7"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Technology Review (July/August, 2008)</a:t>
            </a:r>
          </a:p>
        </p:txBody>
      </p:sp>
      <p:sp>
        <p:nvSpPr>
          <p:cNvPr id="8" name="TextBox 6"/>
          <p:cNvSpPr txBox="1">
            <a:spLocks noChangeArrowheads="1"/>
          </p:cNvSpPr>
          <p:nvPr/>
        </p:nvSpPr>
        <p:spPr bwMode="auto">
          <a:xfrm>
            <a:off x="1447800" y="1143000"/>
            <a:ext cx="5287963" cy="369332"/>
          </a:xfrm>
          <a:prstGeom prst="rect">
            <a:avLst/>
          </a:prstGeom>
          <a:noFill/>
          <a:ln w="9525">
            <a:noFill/>
            <a:miter lim="800000"/>
            <a:headEnd/>
            <a:tailEnd/>
          </a:ln>
        </p:spPr>
        <p:txBody>
          <a:bodyPr wrap="square">
            <a:spAutoFit/>
          </a:bodyPr>
          <a:lstStyle/>
          <a:p>
            <a:r>
              <a:rPr lang="en-US" sz="1800" b="1" dirty="0" smtClean="0">
                <a:solidFill>
                  <a:schemeClr val="bg1"/>
                </a:solidFill>
                <a:latin typeface="Gill Sans"/>
                <a:cs typeface="Gill Sans"/>
              </a:rPr>
              <a:t>Circa 2008 Architecture</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3200007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Memcached</a:t>
            </a:r>
            <a:r>
              <a:rPr lang="en-US" dirty="0" smtClean="0"/>
              <a:t> Join</a:t>
            </a:r>
            <a:endParaRPr lang="en-US" dirty="0"/>
          </a:p>
        </p:txBody>
      </p:sp>
      <p:sp>
        <p:nvSpPr>
          <p:cNvPr id="3" name="Content Placeholder 2"/>
          <p:cNvSpPr>
            <a:spLocks noGrp="1"/>
          </p:cNvSpPr>
          <p:nvPr>
            <p:ph idx="1"/>
          </p:nvPr>
        </p:nvSpPr>
        <p:spPr/>
        <p:txBody>
          <a:bodyPr/>
          <a:lstStyle/>
          <a:p>
            <a:r>
              <a:rPr lang="en-US" dirty="0" err="1" smtClean="0"/>
              <a:t>Memcached</a:t>
            </a:r>
            <a:r>
              <a:rPr lang="en-US" dirty="0" smtClean="0"/>
              <a:t> join:</a:t>
            </a:r>
          </a:p>
          <a:p>
            <a:pPr lvl="1"/>
            <a:r>
              <a:rPr lang="en-US" dirty="0" smtClean="0"/>
              <a:t>Load R into </a:t>
            </a:r>
            <a:r>
              <a:rPr lang="en-US" dirty="0" err="1" smtClean="0"/>
              <a:t>memcached</a:t>
            </a:r>
            <a:endParaRPr lang="en-US" dirty="0" smtClean="0"/>
          </a:p>
          <a:p>
            <a:pPr lvl="1"/>
            <a:r>
              <a:rPr lang="en-US" dirty="0" smtClean="0"/>
              <a:t>Replace in-memory hash lookup with </a:t>
            </a:r>
            <a:r>
              <a:rPr lang="en-US" dirty="0" err="1" smtClean="0"/>
              <a:t>memcached</a:t>
            </a:r>
            <a:r>
              <a:rPr lang="en-US" dirty="0" smtClean="0"/>
              <a:t> lookup</a:t>
            </a:r>
          </a:p>
          <a:p>
            <a:r>
              <a:rPr lang="en-US" dirty="0" smtClean="0"/>
              <a:t>Capacity and scalability?</a:t>
            </a:r>
          </a:p>
          <a:p>
            <a:pPr lvl="1"/>
            <a:r>
              <a:rPr lang="en-US" dirty="0" err="1" smtClean="0"/>
              <a:t>Memcached</a:t>
            </a:r>
            <a:r>
              <a:rPr lang="en-US" dirty="0" smtClean="0"/>
              <a:t> capacity &gt;&gt; RAM of individual node</a:t>
            </a:r>
          </a:p>
          <a:p>
            <a:pPr lvl="1"/>
            <a:r>
              <a:rPr lang="en-US" dirty="0" err="1" smtClean="0"/>
              <a:t>Memcached</a:t>
            </a:r>
            <a:r>
              <a:rPr lang="en-US" dirty="0" smtClean="0"/>
              <a:t> scales out with cluster</a:t>
            </a:r>
          </a:p>
          <a:p>
            <a:r>
              <a:rPr lang="en-US" dirty="0" smtClean="0"/>
              <a:t>Latency?</a:t>
            </a:r>
          </a:p>
          <a:p>
            <a:pPr lvl="1"/>
            <a:r>
              <a:rPr lang="en-US" dirty="0" err="1" smtClean="0"/>
              <a:t>Memcached</a:t>
            </a:r>
            <a:r>
              <a:rPr lang="en-US" dirty="0" smtClean="0"/>
              <a:t> is fast (basically, speed of network)</a:t>
            </a:r>
          </a:p>
          <a:p>
            <a:pPr lvl="1"/>
            <a:r>
              <a:rPr lang="en-US" dirty="0" smtClean="0"/>
              <a:t>Batch requests to amortize latency costs</a:t>
            </a:r>
          </a:p>
          <a:p>
            <a:pPr lvl="1"/>
            <a:endParaRPr lang="en-US" dirty="0"/>
          </a:p>
        </p:txBody>
      </p:sp>
      <p:sp>
        <p:nvSpPr>
          <p:cNvPr id="4"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See tech report by Lin et al. (2009)</a:t>
            </a:r>
          </a:p>
        </p:txBody>
      </p:sp>
    </p:spTree>
    <p:extLst>
      <p:ext uri="{BB962C8B-B14F-4D97-AF65-F5344CB8AC3E}">
        <p14:creationId xmlns:p14="http://schemas.microsoft.com/office/powerpoint/2010/main" val="10105509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join to use?</a:t>
            </a:r>
            <a:endParaRPr lang="en-US" dirty="0"/>
          </a:p>
        </p:txBody>
      </p:sp>
      <p:sp>
        <p:nvSpPr>
          <p:cNvPr id="3" name="Content Placeholder 2"/>
          <p:cNvSpPr>
            <a:spLocks noGrp="1"/>
          </p:cNvSpPr>
          <p:nvPr>
            <p:ph idx="1"/>
          </p:nvPr>
        </p:nvSpPr>
        <p:spPr/>
        <p:txBody>
          <a:bodyPr/>
          <a:lstStyle/>
          <a:p>
            <a:r>
              <a:rPr lang="en-US" dirty="0" smtClean="0"/>
              <a:t>In-memory join &gt; map-side join &gt; reduce-side join</a:t>
            </a:r>
          </a:p>
          <a:p>
            <a:pPr lvl="1"/>
            <a:r>
              <a:rPr lang="en-US" dirty="0" smtClean="0"/>
              <a:t>Why?</a:t>
            </a:r>
          </a:p>
          <a:p>
            <a:r>
              <a:rPr lang="en-US" dirty="0" smtClean="0"/>
              <a:t>Limitations of each?</a:t>
            </a:r>
          </a:p>
          <a:p>
            <a:pPr lvl="1"/>
            <a:r>
              <a:rPr lang="en-US" dirty="0" smtClean="0"/>
              <a:t>In-memory join: memory</a:t>
            </a:r>
          </a:p>
          <a:p>
            <a:pPr lvl="1"/>
            <a:r>
              <a:rPr lang="en-US" dirty="0" smtClean="0"/>
              <a:t>Map-side join: sort order and partitioning</a:t>
            </a:r>
          </a:p>
          <a:p>
            <a:pPr lvl="1"/>
            <a:r>
              <a:rPr lang="en-US" dirty="0" smtClean="0"/>
              <a:t>Reduce-side join: general purpose</a:t>
            </a:r>
            <a:endParaRPr lang="en-US" dirty="0"/>
          </a:p>
        </p:txBody>
      </p:sp>
    </p:spTree>
    <p:extLst>
      <p:ext uri="{BB962C8B-B14F-4D97-AF65-F5344CB8AC3E}">
        <p14:creationId xmlns:p14="http://schemas.microsoft.com/office/powerpoint/2010/main" val="5813994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Relational Data: Summary</a:t>
            </a:r>
            <a:endParaRPr lang="en-US" dirty="0"/>
          </a:p>
        </p:txBody>
      </p:sp>
      <p:sp>
        <p:nvSpPr>
          <p:cNvPr id="3" name="Content Placeholder 2"/>
          <p:cNvSpPr>
            <a:spLocks noGrp="1"/>
          </p:cNvSpPr>
          <p:nvPr>
            <p:ph idx="1"/>
          </p:nvPr>
        </p:nvSpPr>
        <p:spPr/>
        <p:txBody>
          <a:bodyPr/>
          <a:lstStyle/>
          <a:p>
            <a:r>
              <a:rPr lang="en-US" dirty="0" smtClean="0"/>
              <a:t>MapReduce algorithms for processing relational data:</a:t>
            </a:r>
          </a:p>
          <a:p>
            <a:pPr lvl="1"/>
            <a:r>
              <a:rPr lang="en-US" dirty="0" smtClean="0"/>
              <a:t>Group by, sorting, partitioning are handled automatically by shuffle/sort in MapReduce</a:t>
            </a:r>
          </a:p>
          <a:p>
            <a:pPr lvl="1"/>
            <a:r>
              <a:rPr lang="en-US" dirty="0" smtClean="0"/>
              <a:t>Selection, projection, and other computations (e.g., aggregation), are performed either in mapper or reducer</a:t>
            </a:r>
          </a:p>
          <a:p>
            <a:pPr lvl="1"/>
            <a:r>
              <a:rPr lang="en-US" dirty="0" smtClean="0"/>
              <a:t>Multiple strategies for relational joins</a:t>
            </a:r>
          </a:p>
          <a:p>
            <a:r>
              <a:rPr lang="en-US" dirty="0" smtClean="0"/>
              <a:t>Complex operations require multiple MapReduce jobs</a:t>
            </a:r>
          </a:p>
          <a:p>
            <a:pPr lvl="1"/>
            <a:r>
              <a:rPr lang="en-US" dirty="0" smtClean="0"/>
              <a:t>Example: top ten URLs in terms of average time spent</a:t>
            </a:r>
          </a:p>
          <a:p>
            <a:pPr lvl="1"/>
            <a:r>
              <a:rPr lang="en-US" dirty="0" smtClean="0"/>
              <a:t>Opportunities for automatic optimization</a:t>
            </a:r>
          </a:p>
          <a:p>
            <a:pPr lvl="1"/>
            <a:endParaRPr lang="en-US" dirty="0" smtClean="0"/>
          </a:p>
        </p:txBody>
      </p:sp>
    </p:spTree>
    <p:extLst>
      <p:ext uri="{BB962C8B-B14F-4D97-AF65-F5344CB8AC3E}">
        <p14:creationId xmlns:p14="http://schemas.microsoft.com/office/powerpoint/2010/main" val="28761554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9" y="-609600"/>
            <a:ext cx="9179859" cy="7467600"/>
          </a:xfrm>
          <a:prstGeom prst="rect">
            <a:avLst/>
          </a:prstGeom>
        </p:spPr>
      </p:pic>
      <p:sp>
        <p:nvSpPr>
          <p:cNvPr id="4"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pl-PL" sz="1000" b="0" dirty="0" err="1" smtClean="0">
                <a:solidFill>
                  <a:schemeClr val="bg1"/>
                </a:solidFill>
              </a:rPr>
              <a:t>www.flickr.com</a:t>
            </a:r>
            <a:r>
              <a:rPr lang="pl-PL" sz="1000" b="0" dirty="0">
                <a:solidFill>
                  <a:schemeClr val="bg1"/>
                </a:solidFill>
              </a:rPr>
              <a:t>/</a:t>
            </a:r>
            <a:r>
              <a:rPr lang="pl-PL" sz="1000" b="0" dirty="0" err="1">
                <a:solidFill>
                  <a:schemeClr val="bg1"/>
                </a:solidFill>
              </a:rPr>
              <a:t>photos</a:t>
            </a:r>
            <a:r>
              <a:rPr lang="pl-PL" sz="1000" b="0" dirty="0">
                <a:solidFill>
                  <a:schemeClr val="bg1"/>
                </a:solidFill>
              </a:rPr>
              <a:t>/7518432@N06/2237536651/</a:t>
            </a:r>
            <a:endParaRPr lang="en-US" sz="1000" b="0" dirty="0">
              <a:solidFill>
                <a:schemeClr val="bg1"/>
              </a:solidFill>
            </a:endParaRPr>
          </a:p>
        </p:txBody>
      </p:sp>
    </p:spTree>
    <p:extLst>
      <p:ext uri="{BB962C8B-B14F-4D97-AF65-F5344CB8AC3E}">
        <p14:creationId xmlns:p14="http://schemas.microsoft.com/office/powerpoint/2010/main" val="32158425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Structured data</a:t>
            </a:r>
          </a:p>
          <a:p>
            <a:pPr lvl="1"/>
            <a:r>
              <a:rPr lang="en-US" dirty="0" smtClean="0"/>
              <a:t>Processing relational data with MapReduce</a:t>
            </a:r>
          </a:p>
          <a:p>
            <a:r>
              <a:rPr lang="en-US" dirty="0" smtClean="0"/>
              <a:t>Unstructured data</a:t>
            </a:r>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12143002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nomenclature…</a:t>
            </a:r>
            <a:endParaRPr lang="en-US" dirty="0"/>
          </a:p>
        </p:txBody>
      </p:sp>
      <p:sp>
        <p:nvSpPr>
          <p:cNvPr id="3" name="Content Placeholder 2"/>
          <p:cNvSpPr>
            <a:spLocks noGrp="1"/>
          </p:cNvSpPr>
          <p:nvPr>
            <p:ph idx="1"/>
          </p:nvPr>
        </p:nvSpPr>
        <p:spPr/>
        <p:txBody>
          <a:bodyPr/>
          <a:lstStyle/>
          <a:p>
            <a:r>
              <a:rPr lang="en-US" dirty="0" smtClean="0"/>
              <a:t>Information retrieval (IR)</a:t>
            </a:r>
          </a:p>
          <a:p>
            <a:pPr lvl="1"/>
            <a:r>
              <a:rPr lang="en-US" dirty="0" smtClean="0"/>
              <a:t>Focus on textual information (= text/document retrieval)</a:t>
            </a:r>
          </a:p>
          <a:p>
            <a:pPr lvl="1"/>
            <a:r>
              <a:rPr lang="en-US" dirty="0" smtClean="0"/>
              <a:t>Other possibilities include image, video, music, …</a:t>
            </a:r>
          </a:p>
          <a:p>
            <a:r>
              <a:rPr lang="en-US" dirty="0" smtClean="0"/>
              <a:t>What do we search?</a:t>
            </a:r>
          </a:p>
          <a:p>
            <a:pPr lvl="1"/>
            <a:r>
              <a:rPr lang="en-US" dirty="0" smtClean="0"/>
              <a:t>Generically, “collections”</a:t>
            </a:r>
          </a:p>
          <a:p>
            <a:pPr lvl="1"/>
            <a:r>
              <a:rPr lang="en-US" dirty="0" smtClean="0"/>
              <a:t>Less-frequently used, “corpora”</a:t>
            </a:r>
          </a:p>
          <a:p>
            <a:r>
              <a:rPr lang="en-US" dirty="0" smtClean="0"/>
              <a:t>What do we find?</a:t>
            </a:r>
          </a:p>
          <a:p>
            <a:pPr lvl="1"/>
            <a:r>
              <a:rPr lang="en-US" dirty="0" smtClean="0"/>
              <a:t>Generically, “documents”</a:t>
            </a:r>
          </a:p>
          <a:p>
            <a:pPr lvl="1"/>
            <a:r>
              <a:rPr lang="en-US" dirty="0" smtClean="0"/>
              <a:t>Even though we may be referring to web pages, PDFs, PowerPoint slides, paragraphs, etc.</a:t>
            </a:r>
            <a:endParaRPr lang="en-US" dirty="0"/>
          </a:p>
        </p:txBody>
      </p:sp>
    </p:spTree>
    <p:extLst>
      <p:ext uri="{BB962C8B-B14F-4D97-AF65-F5344CB8AC3E}">
        <p14:creationId xmlns:p14="http://schemas.microsoft.com/office/powerpoint/2010/main" val="2417772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Architecture</a:t>
            </a:r>
            <a:endParaRPr lang="en-US" dirty="0"/>
          </a:p>
        </p:txBody>
      </p:sp>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4064802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Retrieval Cycle</a:t>
            </a:r>
            <a:endParaRPr lang="en-US" dirty="0"/>
          </a:p>
        </p:txBody>
      </p:sp>
      <p:sp>
        <p:nvSpPr>
          <p:cNvPr id="3" name="Rectangle 3"/>
          <p:cNvSpPr>
            <a:spLocks noChangeArrowheads="1"/>
          </p:cNvSpPr>
          <p:nvPr/>
        </p:nvSpPr>
        <p:spPr bwMode="auto">
          <a:xfrm>
            <a:off x="844550" y="129540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Source</a:t>
            </a:r>
          </a:p>
          <a:p>
            <a:pPr algn="ctr" eaLnBrk="1" hangingPunct="1"/>
            <a:r>
              <a:rPr lang="en-US" b="0" dirty="0">
                <a:solidFill>
                  <a:schemeClr val="bg1"/>
                </a:solidFill>
              </a:rPr>
              <a:t>Selection</a:t>
            </a:r>
          </a:p>
        </p:txBody>
      </p:sp>
      <p:sp>
        <p:nvSpPr>
          <p:cNvPr id="4" name="Rectangle 5"/>
          <p:cNvSpPr>
            <a:spLocks noChangeArrowheads="1"/>
          </p:cNvSpPr>
          <p:nvPr/>
        </p:nvSpPr>
        <p:spPr bwMode="auto">
          <a:xfrm>
            <a:off x="3206750" y="2971800"/>
            <a:ext cx="1279525" cy="54768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eaLnBrk="1" hangingPunct="1"/>
            <a:r>
              <a:rPr lang="en-US" b="0" dirty="0">
                <a:solidFill>
                  <a:schemeClr val="bg1"/>
                </a:solidFill>
              </a:rPr>
              <a:t>Search</a:t>
            </a:r>
          </a:p>
        </p:txBody>
      </p:sp>
      <p:grpSp>
        <p:nvGrpSpPr>
          <p:cNvPr id="5" name="Group 36"/>
          <p:cNvGrpSpPr>
            <a:grpSpLocks/>
          </p:cNvGrpSpPr>
          <p:nvPr/>
        </p:nvGrpSpPr>
        <p:grpSpPr bwMode="auto">
          <a:xfrm>
            <a:off x="3267075" y="2330450"/>
            <a:ext cx="1158875" cy="641350"/>
            <a:chOff x="2438" y="1468"/>
            <a:chExt cx="730" cy="404"/>
          </a:xfrm>
        </p:grpSpPr>
        <p:cxnSp>
          <p:nvCxnSpPr>
            <p:cNvPr id="6" name="AutoShape 6"/>
            <p:cNvCxnSpPr>
              <a:cxnSpLocks noChangeShapeType="1"/>
              <a:stCxn id="20" idx="3"/>
              <a:endCxn id="4" idx="0"/>
            </p:cNvCxnSpPr>
            <p:nvPr/>
          </p:nvCxnSpPr>
          <p:spPr bwMode="auto">
            <a:xfrm>
              <a:off x="2438" y="1517"/>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7" name="Text Box 7"/>
            <p:cNvSpPr txBox="1">
              <a:spLocks noChangeArrowheads="1"/>
            </p:cNvSpPr>
            <p:nvPr/>
          </p:nvSpPr>
          <p:spPr bwMode="auto">
            <a:xfrm>
              <a:off x="2678" y="1468"/>
              <a:ext cx="490" cy="213"/>
            </a:xfrm>
            <a:prstGeom prst="rect">
              <a:avLst/>
            </a:prstGeom>
            <a:noFill/>
            <a:ln w="9525">
              <a:noFill/>
              <a:miter lim="800000"/>
              <a:headEnd/>
              <a:tailEnd/>
            </a:ln>
          </p:spPr>
          <p:txBody>
            <a:bodyPr>
              <a:spAutoFit/>
            </a:bodyPr>
            <a:lstStyle/>
            <a:p>
              <a:pPr eaLnBrk="1" hangingPunct="1"/>
              <a:r>
                <a:rPr lang="en-US" dirty="0">
                  <a:solidFill>
                    <a:schemeClr val="bg1"/>
                  </a:solidFill>
                </a:rPr>
                <a:t>Query</a:t>
              </a:r>
            </a:p>
          </p:txBody>
        </p:sp>
      </p:grpSp>
      <p:sp>
        <p:nvSpPr>
          <p:cNvPr id="8" name="Rectangle 9"/>
          <p:cNvSpPr>
            <a:spLocks noChangeArrowheads="1"/>
          </p:cNvSpPr>
          <p:nvPr/>
        </p:nvSpPr>
        <p:spPr bwMode="auto">
          <a:xfrm>
            <a:off x="4425950" y="38100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Selection</a:t>
            </a:r>
          </a:p>
        </p:txBody>
      </p:sp>
      <p:grpSp>
        <p:nvGrpSpPr>
          <p:cNvPr id="9" name="Group 37"/>
          <p:cNvGrpSpPr>
            <a:grpSpLocks/>
          </p:cNvGrpSpPr>
          <p:nvPr/>
        </p:nvGrpSpPr>
        <p:grpSpPr bwMode="auto">
          <a:xfrm>
            <a:off x="4495800" y="3168650"/>
            <a:ext cx="1295400" cy="641350"/>
            <a:chOff x="3258" y="1996"/>
            <a:chExt cx="816" cy="404"/>
          </a:xfrm>
        </p:grpSpPr>
        <p:cxnSp>
          <p:nvCxnSpPr>
            <p:cNvPr id="10" name="AutoShape 10"/>
            <p:cNvCxnSpPr>
              <a:cxnSpLocks noChangeShapeType="1"/>
              <a:stCxn id="4" idx="3"/>
              <a:endCxn id="8" idx="0"/>
            </p:cNvCxnSpPr>
            <p:nvPr/>
          </p:nvCxnSpPr>
          <p:spPr bwMode="auto">
            <a:xfrm>
              <a:off x="3258" y="2045"/>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1" name="Text Box 11"/>
            <p:cNvSpPr txBox="1">
              <a:spLocks noChangeArrowheads="1"/>
            </p:cNvSpPr>
            <p:nvPr/>
          </p:nvSpPr>
          <p:spPr bwMode="auto">
            <a:xfrm>
              <a:off x="3491" y="1996"/>
              <a:ext cx="583" cy="213"/>
            </a:xfrm>
            <a:prstGeom prst="rect">
              <a:avLst/>
            </a:prstGeom>
            <a:noFill/>
            <a:ln w="9525">
              <a:noFill/>
              <a:miter lim="800000"/>
              <a:headEnd/>
              <a:tailEnd/>
            </a:ln>
          </p:spPr>
          <p:txBody>
            <a:bodyPr wrap="none">
              <a:spAutoFit/>
            </a:bodyPr>
            <a:lstStyle/>
            <a:p>
              <a:pPr eaLnBrk="1" hangingPunct="1"/>
              <a:r>
                <a:rPr lang="en-US" dirty="0">
                  <a:solidFill>
                    <a:schemeClr val="bg1"/>
                  </a:solidFill>
                </a:rPr>
                <a:t>Results</a:t>
              </a:r>
            </a:p>
          </p:txBody>
        </p:sp>
      </p:grpSp>
      <p:sp>
        <p:nvSpPr>
          <p:cNvPr id="12" name="Rectangle 13"/>
          <p:cNvSpPr>
            <a:spLocks noChangeArrowheads="1"/>
          </p:cNvSpPr>
          <p:nvPr/>
        </p:nvSpPr>
        <p:spPr bwMode="auto">
          <a:xfrm>
            <a:off x="5645150" y="46482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Examination</a:t>
            </a:r>
          </a:p>
        </p:txBody>
      </p:sp>
      <p:grpSp>
        <p:nvGrpSpPr>
          <p:cNvPr id="13" name="Group 38"/>
          <p:cNvGrpSpPr>
            <a:grpSpLocks/>
          </p:cNvGrpSpPr>
          <p:nvPr/>
        </p:nvGrpSpPr>
        <p:grpSpPr bwMode="auto">
          <a:xfrm>
            <a:off x="5715000" y="3962400"/>
            <a:ext cx="1524000" cy="685800"/>
            <a:chOff x="4026" y="2496"/>
            <a:chExt cx="960" cy="432"/>
          </a:xfrm>
        </p:grpSpPr>
        <p:cxnSp>
          <p:nvCxnSpPr>
            <p:cNvPr id="14" name="AutoShape 14"/>
            <p:cNvCxnSpPr>
              <a:cxnSpLocks noChangeShapeType="1"/>
              <a:stCxn id="8" idx="3"/>
              <a:endCxn id="12" idx="0"/>
            </p:cNvCxnSpPr>
            <p:nvPr/>
          </p:nvCxnSpPr>
          <p:spPr bwMode="auto">
            <a:xfrm>
              <a:off x="4026" y="2573"/>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5" name="Text Box 15"/>
            <p:cNvSpPr txBox="1">
              <a:spLocks noChangeArrowheads="1"/>
            </p:cNvSpPr>
            <p:nvPr/>
          </p:nvSpPr>
          <p:spPr bwMode="auto">
            <a:xfrm>
              <a:off x="4223" y="2496"/>
              <a:ext cx="7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Documents</a:t>
              </a:r>
            </a:p>
          </p:txBody>
        </p:sp>
      </p:grpSp>
      <p:sp>
        <p:nvSpPr>
          <p:cNvPr id="16" name="Rectangle 17"/>
          <p:cNvSpPr>
            <a:spLocks noChangeArrowheads="1"/>
          </p:cNvSpPr>
          <p:nvPr/>
        </p:nvSpPr>
        <p:spPr bwMode="auto">
          <a:xfrm>
            <a:off x="6848475" y="545465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Delivery</a:t>
            </a:r>
          </a:p>
        </p:txBody>
      </p:sp>
      <p:grpSp>
        <p:nvGrpSpPr>
          <p:cNvPr id="17" name="Group 39"/>
          <p:cNvGrpSpPr>
            <a:grpSpLocks/>
          </p:cNvGrpSpPr>
          <p:nvPr/>
        </p:nvGrpSpPr>
        <p:grpSpPr bwMode="auto">
          <a:xfrm>
            <a:off x="6934200" y="4845050"/>
            <a:ext cx="1600200" cy="609600"/>
            <a:chOff x="4794" y="3052"/>
            <a:chExt cx="1008" cy="384"/>
          </a:xfrm>
        </p:grpSpPr>
        <p:cxnSp>
          <p:nvCxnSpPr>
            <p:cNvPr id="18" name="AutoShape 18"/>
            <p:cNvCxnSpPr>
              <a:cxnSpLocks noChangeShapeType="1"/>
              <a:stCxn id="12" idx="3"/>
              <a:endCxn id="16" idx="0"/>
            </p:cNvCxnSpPr>
            <p:nvPr/>
          </p:nvCxnSpPr>
          <p:spPr bwMode="auto">
            <a:xfrm>
              <a:off x="4794" y="3101"/>
              <a:ext cx="355" cy="33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9" name="Text Box 19"/>
            <p:cNvSpPr txBox="1">
              <a:spLocks noChangeArrowheads="1"/>
            </p:cNvSpPr>
            <p:nvPr/>
          </p:nvSpPr>
          <p:spPr bwMode="auto">
            <a:xfrm>
              <a:off x="5038" y="3052"/>
              <a:ext cx="764" cy="213"/>
            </a:xfrm>
            <a:prstGeom prst="rect">
              <a:avLst/>
            </a:prstGeom>
            <a:noFill/>
            <a:ln w="9525">
              <a:noFill/>
              <a:miter lim="800000"/>
              <a:headEnd/>
              <a:tailEnd/>
            </a:ln>
          </p:spPr>
          <p:txBody>
            <a:bodyPr wrap="none">
              <a:spAutoFit/>
            </a:bodyPr>
            <a:lstStyle/>
            <a:p>
              <a:pPr eaLnBrk="1" hangingPunct="1"/>
              <a:r>
                <a:rPr lang="en-US" b="0">
                  <a:solidFill>
                    <a:schemeClr val="bg1"/>
                  </a:solidFill>
                </a:rPr>
                <a:t>Information</a:t>
              </a:r>
            </a:p>
          </p:txBody>
        </p:sp>
      </p:grpSp>
      <p:sp>
        <p:nvSpPr>
          <p:cNvPr id="20" name="Rectangle 21"/>
          <p:cNvSpPr>
            <a:spLocks noChangeArrowheads="1"/>
          </p:cNvSpPr>
          <p:nvPr/>
        </p:nvSpPr>
        <p:spPr bwMode="auto">
          <a:xfrm>
            <a:off x="1987550" y="21336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dirty="0">
                <a:solidFill>
                  <a:schemeClr val="bg1"/>
                </a:solidFill>
              </a:rPr>
              <a:t>Query</a:t>
            </a:r>
          </a:p>
          <a:p>
            <a:pPr algn="ctr" eaLnBrk="1" hangingPunct="1"/>
            <a:r>
              <a:rPr lang="en-US" b="0" dirty="0">
                <a:solidFill>
                  <a:schemeClr val="bg1"/>
                </a:solidFill>
              </a:rPr>
              <a:t>Formulation</a:t>
            </a:r>
          </a:p>
        </p:txBody>
      </p:sp>
      <p:grpSp>
        <p:nvGrpSpPr>
          <p:cNvPr id="21" name="Group 35"/>
          <p:cNvGrpSpPr>
            <a:grpSpLocks/>
          </p:cNvGrpSpPr>
          <p:nvPr/>
        </p:nvGrpSpPr>
        <p:grpSpPr bwMode="auto">
          <a:xfrm>
            <a:off x="2133600" y="1447800"/>
            <a:ext cx="1371600" cy="685800"/>
            <a:chOff x="1770" y="912"/>
            <a:chExt cx="864" cy="432"/>
          </a:xfrm>
        </p:grpSpPr>
        <p:cxnSp>
          <p:nvCxnSpPr>
            <p:cNvPr id="22" name="AutoShape 22"/>
            <p:cNvCxnSpPr>
              <a:cxnSpLocks noChangeShapeType="1"/>
              <a:stCxn id="3" idx="3"/>
              <a:endCxn id="20" idx="0"/>
            </p:cNvCxnSpPr>
            <p:nvPr/>
          </p:nvCxnSpPr>
          <p:spPr bwMode="auto">
            <a:xfrm>
              <a:off x="1770" y="989"/>
              <a:ext cx="317"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23" name="Text Box 23"/>
            <p:cNvSpPr txBox="1">
              <a:spLocks noChangeArrowheads="1"/>
            </p:cNvSpPr>
            <p:nvPr/>
          </p:nvSpPr>
          <p:spPr bwMode="auto">
            <a:xfrm>
              <a:off x="1971" y="912"/>
              <a:ext cx="6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Resource</a:t>
              </a:r>
            </a:p>
          </p:txBody>
        </p:sp>
      </p:grpSp>
      <p:grpSp>
        <p:nvGrpSpPr>
          <p:cNvPr id="24" name="Group 41"/>
          <p:cNvGrpSpPr>
            <a:grpSpLocks/>
          </p:cNvGrpSpPr>
          <p:nvPr/>
        </p:nvGrpSpPr>
        <p:grpSpPr bwMode="auto">
          <a:xfrm>
            <a:off x="1562100" y="1843088"/>
            <a:ext cx="4805363" cy="3871912"/>
            <a:chOff x="1364" y="1161"/>
            <a:chExt cx="3027" cy="2439"/>
          </a:xfrm>
        </p:grpSpPr>
        <p:sp>
          <p:nvSpPr>
            <p:cNvPr id="25" name="Text Box 29"/>
            <p:cNvSpPr txBox="1">
              <a:spLocks noChangeArrowheads="1"/>
            </p:cNvSpPr>
            <p:nvPr/>
          </p:nvSpPr>
          <p:spPr bwMode="auto">
            <a:xfrm>
              <a:off x="1364" y="3408"/>
              <a:ext cx="1324" cy="192"/>
            </a:xfrm>
            <a:prstGeom prst="rect">
              <a:avLst/>
            </a:prstGeom>
            <a:noFill/>
            <a:ln w="9525">
              <a:noFill/>
              <a:miter lim="800000"/>
              <a:headEnd/>
              <a:tailEnd/>
            </a:ln>
          </p:spPr>
          <p:txBody>
            <a:bodyPr>
              <a:spAutoFit/>
            </a:bodyPr>
            <a:lstStyle/>
            <a:p>
              <a:pPr eaLnBrk="1" hangingPunct="1"/>
              <a:r>
                <a:rPr lang="en-US" sz="1400" b="0" i="1" dirty="0">
                  <a:solidFill>
                    <a:schemeClr val="bg1"/>
                  </a:solidFill>
                </a:rPr>
                <a:t>source reselection</a:t>
              </a:r>
            </a:p>
          </p:txBody>
        </p:sp>
        <p:cxnSp>
          <p:nvCxnSpPr>
            <p:cNvPr id="26" name="AutoShape 33"/>
            <p:cNvCxnSpPr>
              <a:cxnSpLocks noChangeShapeType="1"/>
              <a:stCxn id="12" idx="2"/>
              <a:endCxn id="3" idx="2"/>
            </p:cNvCxnSpPr>
            <p:nvPr/>
          </p:nvCxnSpPr>
          <p:spPr bwMode="auto">
            <a:xfrm rot="5400000" flipH="1">
              <a:off x="1823" y="705"/>
              <a:ext cx="2112" cy="3024"/>
            </a:xfrm>
            <a:prstGeom prst="bentConnector3">
              <a:avLst>
                <a:gd name="adj1" fmla="val -6819"/>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 name="AutoShape 34"/>
            <p:cNvCxnSpPr>
              <a:cxnSpLocks noChangeShapeType="1"/>
              <a:stCxn id="8" idx="2"/>
              <a:endCxn id="3" idx="2"/>
            </p:cNvCxnSpPr>
            <p:nvPr/>
          </p:nvCxnSpPr>
          <p:spPr bwMode="auto">
            <a:xfrm rot="5400000" flipH="1">
              <a:off x="1703" y="825"/>
              <a:ext cx="1584" cy="2256"/>
            </a:xfrm>
            <a:prstGeom prst="bentConnector3">
              <a:avLst>
                <a:gd name="adj1" fmla="val -9093"/>
              </a:avLst>
            </a:prstGeom>
            <a:ln w="12700">
              <a:headEnd/>
              <a:tailEnd type="triangle" w="med" len="med"/>
            </a:ln>
          </p:spPr>
          <p:style>
            <a:lnRef idx="2">
              <a:schemeClr val="dk1"/>
            </a:lnRef>
            <a:fillRef idx="0">
              <a:schemeClr val="dk1"/>
            </a:fillRef>
            <a:effectRef idx="1">
              <a:schemeClr val="dk1"/>
            </a:effectRef>
            <a:fontRef idx="minor">
              <a:schemeClr val="tx1"/>
            </a:fontRef>
          </p:style>
        </p:cxnSp>
      </p:grpSp>
      <p:grpSp>
        <p:nvGrpSpPr>
          <p:cNvPr id="28" name="Group 46"/>
          <p:cNvGrpSpPr>
            <a:grpSpLocks/>
          </p:cNvGrpSpPr>
          <p:nvPr/>
        </p:nvGrpSpPr>
        <p:grpSpPr bwMode="auto">
          <a:xfrm>
            <a:off x="1752600" y="2681287"/>
            <a:ext cx="3892550" cy="2387599"/>
            <a:chOff x="1484" y="1689"/>
            <a:chExt cx="2452" cy="1504"/>
          </a:xfrm>
        </p:grpSpPr>
        <p:sp>
          <p:nvSpPr>
            <p:cNvPr id="29" name="Text Box 47"/>
            <p:cNvSpPr txBox="1">
              <a:spLocks noChangeArrowheads="1"/>
            </p:cNvSpPr>
            <p:nvPr/>
          </p:nvSpPr>
          <p:spPr bwMode="auto">
            <a:xfrm>
              <a:off x="1484" y="2592"/>
              <a:ext cx="1184" cy="601"/>
            </a:xfrm>
            <a:prstGeom prst="rect">
              <a:avLst/>
            </a:prstGeom>
            <a:noFill/>
            <a:ln w="9525">
              <a:noFill/>
              <a:miter lim="800000"/>
              <a:headEnd/>
              <a:tailEnd/>
            </a:ln>
          </p:spPr>
          <p:txBody>
            <a:bodyPr wrap="none">
              <a:spAutoFit/>
            </a:bodyPr>
            <a:lstStyle/>
            <a:p>
              <a:pPr eaLnBrk="1" hangingPunct="1"/>
              <a:r>
                <a:rPr lang="en-US" sz="1400" b="0" i="1" dirty="0">
                  <a:solidFill>
                    <a:schemeClr val="bg1"/>
                  </a:solidFill>
                </a:rPr>
                <a:t>System discovery</a:t>
              </a:r>
            </a:p>
            <a:p>
              <a:pPr eaLnBrk="1" hangingPunct="1"/>
              <a:r>
                <a:rPr lang="en-US" sz="1400" b="0" i="1" dirty="0">
                  <a:solidFill>
                    <a:schemeClr val="bg1"/>
                  </a:solidFill>
                </a:rPr>
                <a:t>Vocabulary discovery</a:t>
              </a:r>
            </a:p>
            <a:p>
              <a:pPr eaLnBrk="1" hangingPunct="1"/>
              <a:r>
                <a:rPr lang="en-US" sz="1400" b="0" i="1" dirty="0">
                  <a:solidFill>
                    <a:schemeClr val="bg1"/>
                  </a:solidFill>
                </a:rPr>
                <a:t>Concept discovery</a:t>
              </a:r>
            </a:p>
            <a:p>
              <a:pPr eaLnBrk="1" hangingPunct="1"/>
              <a:r>
                <a:rPr lang="en-US" sz="1400" b="0" i="1" dirty="0">
                  <a:solidFill>
                    <a:schemeClr val="bg1"/>
                  </a:solidFill>
                </a:rPr>
                <a:t>Document discovery</a:t>
              </a:r>
            </a:p>
          </p:txBody>
        </p:sp>
        <p:cxnSp>
          <p:nvCxnSpPr>
            <p:cNvPr id="30" name="AutoShape 48"/>
            <p:cNvCxnSpPr>
              <a:cxnSpLocks noChangeShapeType="1"/>
            </p:cNvCxnSpPr>
            <p:nvPr/>
          </p:nvCxnSpPr>
          <p:spPr bwMode="auto">
            <a:xfrm rot="10800000">
              <a:off x="2035" y="1689"/>
              <a:ext cx="1901" cy="1412"/>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cxnSp>
          <p:nvCxnSpPr>
            <p:cNvPr id="31" name="AutoShape 49"/>
            <p:cNvCxnSpPr>
              <a:cxnSpLocks noChangeShapeType="1"/>
            </p:cNvCxnSpPr>
            <p:nvPr/>
          </p:nvCxnSpPr>
          <p:spPr bwMode="auto">
            <a:xfrm rot="10800000">
              <a:off x="2035" y="1689"/>
              <a:ext cx="1133" cy="884"/>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813110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2" grpId="0" animBg="1"/>
      <p:bldP spid="16"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The Central Problem in Search</a:t>
            </a:r>
          </a:p>
        </p:txBody>
      </p:sp>
      <p:sp>
        <p:nvSpPr>
          <p:cNvPr id="1313805" name="AutoShape 13"/>
          <p:cNvSpPr>
            <a:spLocks noChangeArrowheads="1"/>
          </p:cNvSpPr>
          <p:nvPr/>
        </p:nvSpPr>
        <p:spPr bwMode="auto">
          <a:xfrm>
            <a:off x="3516671" y="47244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078271" y="5943600"/>
            <a:ext cx="7329826"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Do these represent the same concepts?</a:t>
            </a:r>
          </a:p>
        </p:txBody>
      </p:sp>
      <p:grpSp>
        <p:nvGrpSpPr>
          <p:cNvPr id="10" name="Group 9"/>
          <p:cNvGrpSpPr/>
          <p:nvPr/>
        </p:nvGrpSpPr>
        <p:grpSpPr>
          <a:xfrm>
            <a:off x="5989816" y="1066800"/>
            <a:ext cx="1900238" cy="2667000"/>
            <a:chOff x="6019800" y="1066800"/>
            <a:chExt cx="1900238" cy="2667000"/>
          </a:xfrm>
        </p:grpSpPr>
        <p:sp>
          <p:nvSpPr>
            <p:cNvPr id="1313798" name="Text Box 6"/>
            <p:cNvSpPr txBox="1">
              <a:spLocks noChangeArrowheads="1"/>
            </p:cNvSpPr>
            <p:nvPr/>
          </p:nvSpPr>
          <p:spPr bwMode="auto">
            <a:xfrm>
              <a:off x="6390273" y="1066800"/>
              <a:ext cx="1159292" cy="400110"/>
            </a:xfrm>
            <a:prstGeom prst="rect">
              <a:avLst/>
            </a:prstGeom>
            <a:noFill/>
            <a:ln w="9525">
              <a:noFill/>
              <a:miter lim="800000"/>
              <a:headEnd/>
              <a:tailEnd/>
            </a:ln>
          </p:spPr>
          <p:txBody>
            <a:bodyPr wrap="none">
              <a:spAutoFit/>
            </a:bodyPr>
            <a:lstStyle/>
            <a:p>
              <a:r>
                <a:rPr lang="en-US" sz="200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2954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3910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3910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37782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37782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76255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133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Abstract IR Architecture</a:t>
            </a:r>
            <a:endParaRPr lang="en-US" dirty="0"/>
          </a:p>
        </p:txBody>
      </p:sp>
      <p:sp>
        <p:nvSpPr>
          <p:cNvPr id="5" name="AutoShape 3"/>
          <p:cNvSpPr>
            <a:spLocks noChangeArrowheads="1"/>
          </p:cNvSpPr>
          <p:nvPr/>
        </p:nvSpPr>
        <p:spPr bwMode="auto">
          <a:xfrm>
            <a:off x="5638800" y="1143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295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562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352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352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267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038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3733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1828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1905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4648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4953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133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3657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3695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133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133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441456" y="1652921"/>
            <a:ext cx="2144663" cy="523220"/>
          </a:xfrm>
          <a:prstGeom prst="rect">
            <a:avLst/>
          </a:prstGeom>
          <a:noFill/>
        </p:spPr>
        <p:txBody>
          <a:bodyPr wrap="none" rtlCol="0">
            <a:spAutoFit/>
          </a:bodyPr>
          <a:lstStyle/>
          <a:p>
            <a:r>
              <a:rPr lang="en-US" sz="1400" dirty="0" smtClean="0">
                <a:solidFill>
                  <a:srgbClr val="FF0000"/>
                </a:solidFill>
                <a:latin typeface="Gill Sans"/>
                <a:cs typeface="Gill Sans"/>
              </a:rPr>
              <a:t>document acquisition</a:t>
            </a:r>
            <a:br>
              <a:rPr lang="en-US" sz="1400" dirty="0" smtClean="0">
                <a:solidFill>
                  <a:srgbClr val="FF0000"/>
                </a:solidFill>
                <a:latin typeface="Gill Sans"/>
                <a:cs typeface="Gill Sans"/>
              </a:rPr>
            </a:br>
            <a:r>
              <a:rPr lang="en-US" sz="1400" dirty="0" smtClean="0">
                <a:solidFill>
                  <a:srgbClr val="FF0000"/>
                </a:solidFill>
                <a:latin typeface="Gill Sans"/>
                <a:cs typeface="Gill Sans"/>
              </a:rPr>
              <a:t>(e.g., web crawling)</a:t>
            </a:r>
            <a:endParaRPr lang="en-US" sz="1400" dirty="0">
              <a:solidFill>
                <a:srgbClr val="FF0000"/>
              </a:solidFill>
              <a:latin typeface="Gill Sans"/>
              <a:cs typeface="Gill Sans"/>
            </a:endParaRPr>
          </a:p>
        </p:txBody>
      </p:sp>
    </p:spTree>
    <p:extLst>
      <p:ext uri="{BB962C8B-B14F-4D97-AF65-F5344CB8AC3E}">
        <p14:creationId xmlns:p14="http://schemas.microsoft.com/office/powerpoint/2010/main" val="28773830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How do we represent text?</a:t>
            </a:r>
          </a:p>
        </p:txBody>
      </p:sp>
      <p:sp>
        <p:nvSpPr>
          <p:cNvPr id="14339" name="Rectangle 3"/>
          <p:cNvSpPr>
            <a:spLocks noGrp="1" noChangeArrowheads="1"/>
          </p:cNvSpPr>
          <p:nvPr>
            <p:ph type="body" idx="1"/>
          </p:nvPr>
        </p:nvSpPr>
        <p:spPr/>
        <p:txBody>
          <a:bodyPr/>
          <a:lstStyle/>
          <a:p>
            <a:r>
              <a:rPr lang="en-US" dirty="0" smtClean="0"/>
              <a:t>Remember: computers don’t “understand” anything!</a:t>
            </a:r>
          </a:p>
          <a:p>
            <a:r>
              <a:rPr lang="en-US" dirty="0" smtClean="0"/>
              <a:t>“Bag of words”</a:t>
            </a:r>
          </a:p>
          <a:p>
            <a:pPr lvl="1"/>
            <a:r>
              <a:rPr lang="en-US" dirty="0" smtClean="0"/>
              <a:t>Treat all the words in a document as index terms</a:t>
            </a:r>
          </a:p>
          <a:p>
            <a:pPr lvl="1"/>
            <a:r>
              <a:rPr lang="en-US" dirty="0" smtClean="0"/>
              <a:t>Assign a “weight” to each term based on “importance” </a:t>
            </a:r>
            <a:br>
              <a:rPr lang="en-US" dirty="0" smtClean="0"/>
            </a:br>
            <a:r>
              <a:rPr lang="en-US" dirty="0" smtClean="0"/>
              <a:t>(or, in simplest case, presence/absence of word)</a:t>
            </a:r>
          </a:p>
          <a:p>
            <a:pPr lvl="1"/>
            <a:r>
              <a:rPr lang="en-US" dirty="0" smtClean="0"/>
              <a:t>Disregard order, structure, meaning, etc. of the words</a:t>
            </a:r>
          </a:p>
          <a:p>
            <a:pPr lvl="1"/>
            <a:r>
              <a:rPr lang="en-US" dirty="0" smtClean="0"/>
              <a:t>Simple, yet effective!</a:t>
            </a:r>
          </a:p>
          <a:p>
            <a:r>
              <a:rPr lang="en-US" dirty="0" smtClean="0"/>
              <a:t>Assumptions</a:t>
            </a:r>
          </a:p>
          <a:p>
            <a:pPr lvl="1"/>
            <a:r>
              <a:rPr lang="en-US" dirty="0" smtClean="0"/>
              <a:t>Term occurrence is independent</a:t>
            </a:r>
          </a:p>
          <a:p>
            <a:pPr lvl="1"/>
            <a:r>
              <a:rPr lang="en-US" dirty="0" smtClean="0"/>
              <a:t>Document relevance is independent</a:t>
            </a:r>
          </a:p>
          <a:p>
            <a:pPr lvl="1"/>
            <a:r>
              <a:rPr lang="en-US" dirty="0" smtClean="0"/>
              <a:t>“Words” are well-defined</a:t>
            </a:r>
          </a:p>
        </p:txBody>
      </p:sp>
    </p:spTree>
    <p:extLst>
      <p:ext uri="{BB962C8B-B14F-4D97-AF65-F5344CB8AC3E}">
        <p14:creationId xmlns:p14="http://schemas.microsoft.com/office/powerpoint/2010/main" val="1050688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What’s a word?</a:t>
            </a:r>
          </a:p>
        </p:txBody>
      </p:sp>
      <p:sp>
        <p:nvSpPr>
          <p:cNvPr id="15363" name="Text Box 3"/>
          <p:cNvSpPr txBox="1">
            <a:spLocks noChangeArrowheads="1"/>
          </p:cNvSpPr>
          <p:nvPr/>
        </p:nvSpPr>
        <p:spPr bwMode="auto">
          <a:xfrm>
            <a:off x="685800" y="1247775"/>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428750"/>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2968625"/>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3971925"/>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4994275"/>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483225"/>
            <a:ext cx="6629400" cy="1069975"/>
          </a:xfrm>
          <a:prstGeom prst="rect">
            <a:avLst/>
          </a:prstGeom>
          <a:noFill/>
          <a:ln w="9525">
            <a:noFill/>
            <a:miter lim="800000"/>
            <a:headEnd/>
            <a:tailEnd/>
          </a:ln>
        </p:spPr>
        <p:txBody>
          <a:bodyPr>
            <a:spAutoFit/>
          </a:bodyPr>
          <a:lstStyle/>
          <a:p>
            <a:r>
              <a:rPr lang="en-US">
                <a:solidFill>
                  <a:schemeClr val="bg1"/>
                </a:solidFill>
              </a:rPr>
              <a:t>조재영 기자= 서울시는 25일 이명박 시장이 `행정중심복합도시'' 건설안에 대해 `군대라도 동원해 막고싶은 심정''이라고 말했다는 일부 언론의 보도를 부인했다.</a:t>
            </a:r>
            <a:br>
              <a:rPr lang="en-US">
                <a:solidFill>
                  <a:schemeClr val="bg1"/>
                </a:solidFill>
              </a:rPr>
            </a:br>
            <a:endParaRPr lang="en-US">
              <a:solidFill>
                <a:schemeClr val="bg1"/>
              </a:solidFill>
            </a:endParaRPr>
          </a:p>
        </p:txBody>
      </p:sp>
    </p:spTree>
    <p:extLst>
      <p:ext uri="{BB962C8B-B14F-4D97-AF65-F5344CB8AC3E}">
        <p14:creationId xmlns:p14="http://schemas.microsoft.com/office/powerpoint/2010/main" val="21957658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Sample Document</a:t>
            </a:r>
          </a:p>
        </p:txBody>
      </p:sp>
      <p:sp>
        <p:nvSpPr>
          <p:cNvPr id="16387" name="Rectangle 3"/>
          <p:cNvSpPr>
            <a:spLocks noGrp="1" noChangeArrowheads="1"/>
          </p:cNvSpPr>
          <p:nvPr>
            <p:ph type="body" sz="half" idx="1"/>
          </p:nvPr>
        </p:nvSpPr>
        <p:spPr>
          <a:xfrm>
            <a:off x="381000" y="1066800"/>
            <a:ext cx="3543300" cy="5257800"/>
          </a:xfr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2"/>
          </p:nvPr>
        </p:nvSpPr>
        <p:spPr>
          <a:xfrm>
            <a:off x="5334000" y="1828800"/>
            <a:ext cx="3543300" cy="4038600"/>
          </a:xfr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86375" y="1143000"/>
            <a:ext cx="2650335" cy="461665"/>
          </a:xfrm>
          <a:prstGeom prst="rect">
            <a:avLst/>
          </a:prstGeom>
          <a:noFill/>
          <a:ln w="9525">
            <a:noFill/>
            <a:miter lim="800000"/>
            <a:headEnd/>
            <a:tailEnd/>
          </a:ln>
        </p:spPr>
        <p:txBody>
          <a:bodyPr wrap="none">
            <a:spAutoFit/>
          </a:bodyPr>
          <a:lstStyle/>
          <a:p>
            <a:r>
              <a:rPr lang="en-US" sz="2400" dirty="0">
                <a:solidFill>
                  <a:schemeClr val="bg1"/>
                </a:solidFill>
                <a:latin typeface="Gill Sans"/>
                <a:cs typeface="Gill Sans"/>
              </a:rPr>
              <a:t>“Bag of Words”</a:t>
            </a:r>
          </a:p>
        </p:txBody>
      </p:sp>
      <p:sp>
        <p:nvSpPr>
          <p:cNvPr id="8" name="Right Arrow 7"/>
          <p:cNvSpPr>
            <a:spLocks noChangeArrowheads="1"/>
          </p:cNvSpPr>
          <p:nvPr/>
        </p:nvSpPr>
        <p:spPr bwMode="auto">
          <a:xfrm>
            <a:off x="4000500" y="2895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Tree>
    <p:extLst>
      <p:ext uri="{BB962C8B-B14F-4D97-AF65-F5344CB8AC3E}">
        <p14:creationId xmlns:p14="http://schemas.microsoft.com/office/powerpoint/2010/main" val="1935414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Words…</a:t>
            </a:r>
            <a:endParaRPr lang="en-US" dirty="0"/>
          </a:p>
        </p:txBody>
      </p:sp>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dirty="0" smtClean="0">
                <a:solidFill>
                  <a:schemeClr val="bg2"/>
                </a:solidFill>
                <a:latin typeface="Gill Sans"/>
                <a:cs typeface="Gill Sans"/>
              </a:rPr>
              <a:t>Inverted</a:t>
            </a:r>
          </a:p>
          <a:p>
            <a:pPr algn="ctr"/>
            <a:r>
              <a:rPr lang="en-US" sz="1800" dirty="0" smtClean="0">
                <a:solidFill>
                  <a:schemeClr val="bg2"/>
                </a:solidFill>
                <a:latin typeface="Gill Sans"/>
                <a:cs typeface="Gill Sans"/>
              </a:rPr>
              <a:t>Index</a:t>
            </a:r>
            <a:endParaRPr lang="en-US" sz="180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Tree>
    <p:extLst>
      <p:ext uri="{BB962C8B-B14F-4D97-AF65-F5344CB8AC3E}">
        <p14:creationId xmlns:p14="http://schemas.microsoft.com/office/powerpoint/2010/main" val="26652105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Boolean Retrieval</a:t>
            </a:r>
          </a:p>
        </p:txBody>
      </p:sp>
      <p:sp>
        <p:nvSpPr>
          <p:cNvPr id="17411" name="Content Placeholder 2"/>
          <p:cNvSpPr>
            <a:spLocks noGrp="1"/>
          </p:cNvSpPr>
          <p:nvPr>
            <p:ph idx="1"/>
          </p:nvPr>
        </p:nvSpPr>
        <p:spPr/>
        <p:txBody>
          <a:bodyPr/>
          <a:lstStyle/>
          <a:p>
            <a:r>
              <a:rPr lang="en-US" smtClean="0"/>
              <a:t>Users express queries as a Boolean expression</a:t>
            </a:r>
          </a:p>
          <a:p>
            <a:pPr lvl="1"/>
            <a:r>
              <a:rPr lang="en-US" smtClean="0"/>
              <a:t>AND, OR, NOT</a:t>
            </a:r>
          </a:p>
          <a:p>
            <a:pPr lvl="1"/>
            <a:r>
              <a:rPr lang="en-US" smtClean="0"/>
              <a:t>Can be arbitrarily nested</a:t>
            </a:r>
          </a:p>
          <a:p>
            <a:r>
              <a:rPr lang="en-US" smtClean="0"/>
              <a:t>Retrieval is based on the notion of sets</a:t>
            </a:r>
          </a:p>
          <a:p>
            <a:pPr lvl="1"/>
            <a:r>
              <a:rPr lang="en-US" smtClean="0"/>
              <a:t>Any given query divides the collection into two sets: </a:t>
            </a:r>
            <a:br>
              <a:rPr lang="en-US" smtClean="0"/>
            </a:br>
            <a:r>
              <a:rPr lang="en-US" smtClean="0"/>
              <a:t>retrieved, not-retrieved</a:t>
            </a:r>
          </a:p>
          <a:p>
            <a:pPr lvl="1"/>
            <a:r>
              <a:rPr lang="en-US" smtClean="0"/>
              <a:t>Pure Boolean systems do not define an ordering of the results</a:t>
            </a:r>
          </a:p>
        </p:txBody>
      </p:sp>
    </p:spTree>
    <p:extLst>
      <p:ext uri="{BB962C8B-B14F-4D97-AF65-F5344CB8AC3E}">
        <p14:creationId xmlns:p14="http://schemas.microsoft.com/office/powerpoint/2010/main" val="2443750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Inverted Index: Boolean Retrieval</a:t>
            </a:r>
            <a:endParaRPr lang="en-US" dirty="0"/>
          </a:p>
        </p:txBody>
      </p:sp>
      <p:grpSp>
        <p:nvGrpSpPr>
          <p:cNvPr id="2" name="Group 16"/>
          <p:cNvGrpSpPr/>
          <p:nvPr/>
        </p:nvGrpSpPr>
        <p:grpSpPr>
          <a:xfrm>
            <a:off x="457200" y="1143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1143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1143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6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763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523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1143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6190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4326447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Boolean Retrieval</a:t>
            </a:r>
          </a:p>
        </p:txBody>
      </p:sp>
      <p:sp>
        <p:nvSpPr>
          <p:cNvPr id="20483" name="Content Placeholder 2"/>
          <p:cNvSpPr>
            <a:spLocks noGrp="1"/>
          </p:cNvSpPr>
          <p:nvPr>
            <p:ph idx="1"/>
          </p:nvPr>
        </p:nvSpPr>
        <p:spPr/>
        <p:txBody>
          <a:bodyPr/>
          <a:lstStyle/>
          <a:p>
            <a:r>
              <a:rPr lang="en-US" dirty="0" smtClean="0"/>
              <a:t>To execute a Boolean query:</a:t>
            </a:r>
          </a:p>
          <a:p>
            <a:pPr lvl="1"/>
            <a:r>
              <a:rPr lang="en-US" dirty="0" smtClean="0"/>
              <a:t>Build query syntax tree</a:t>
            </a:r>
          </a:p>
          <a:p>
            <a:pPr lvl="1"/>
            <a:endParaRPr lang="en-US" dirty="0" smtClean="0"/>
          </a:p>
          <a:p>
            <a:pPr lvl="1"/>
            <a:endParaRPr lang="en-US" dirty="0" smtClean="0"/>
          </a:p>
          <a:p>
            <a:pPr lvl="1"/>
            <a:r>
              <a:rPr lang="en-US" dirty="0" smtClean="0"/>
              <a:t>For each clause, look up postings</a:t>
            </a:r>
          </a:p>
          <a:p>
            <a:pPr lvl="1"/>
            <a:endParaRPr lang="en-US" dirty="0" smtClean="0"/>
          </a:p>
          <a:p>
            <a:pPr lvl="1"/>
            <a:endParaRPr lang="en-US" dirty="0" smtClean="0"/>
          </a:p>
          <a:p>
            <a:pPr lvl="1"/>
            <a:endParaRPr lang="en-US" dirty="0" smtClean="0"/>
          </a:p>
          <a:p>
            <a:pPr lvl="1"/>
            <a:r>
              <a:rPr lang="en-US" dirty="0" smtClean="0"/>
              <a:t>Traverse postings and apply Boolean operator</a:t>
            </a:r>
          </a:p>
          <a:p>
            <a:r>
              <a:rPr lang="en-US" dirty="0" smtClean="0"/>
              <a:t>Efficiency analysis</a:t>
            </a:r>
          </a:p>
          <a:p>
            <a:pPr lvl="1"/>
            <a:r>
              <a:rPr lang="en-US" dirty="0" smtClean="0"/>
              <a:t>Postings traversal is linear (assuming sorted postings)</a:t>
            </a:r>
          </a:p>
          <a:p>
            <a:pPr lvl="1"/>
            <a:r>
              <a:rPr lang="en-US" dirty="0" smtClean="0"/>
              <a:t>Start with shortest posting first </a:t>
            </a:r>
          </a:p>
          <a:p>
            <a:pPr lvl="1"/>
            <a:endParaRPr lang="en-US" dirty="0" smtClean="0"/>
          </a:p>
        </p:txBody>
      </p:sp>
      <p:sp>
        <p:nvSpPr>
          <p:cNvPr id="20484" name="TextBox 3"/>
          <p:cNvSpPr txBox="1">
            <a:spLocks noChangeArrowheads="1"/>
          </p:cNvSpPr>
          <p:nvPr/>
        </p:nvSpPr>
        <p:spPr bwMode="auto">
          <a:xfrm>
            <a:off x="2743200" y="2133600"/>
            <a:ext cx="2500877" cy="338554"/>
          </a:xfrm>
          <a:prstGeom prst="rect">
            <a:avLst/>
          </a:prstGeom>
          <a:noFill/>
          <a:ln w="9525">
            <a:noFill/>
            <a:miter lim="800000"/>
            <a:headEnd/>
            <a:tailEnd/>
          </a:ln>
        </p:spPr>
        <p:txBody>
          <a:bodyPr wrap="none">
            <a:spAutoFit/>
          </a:bodyPr>
          <a:lstStyle/>
          <a:p>
            <a:r>
              <a:rPr lang="en-US" b="0" dirty="0">
                <a:solidFill>
                  <a:schemeClr val="bg1"/>
                </a:solidFill>
              </a:rPr>
              <a:t>( </a:t>
            </a:r>
            <a:r>
              <a:rPr lang="en-US" b="0" dirty="0" smtClean="0">
                <a:solidFill>
                  <a:schemeClr val="bg1"/>
                </a:solidFill>
              </a:rPr>
              <a:t>blue AND fish </a:t>
            </a:r>
            <a:r>
              <a:rPr lang="en-US" b="0" dirty="0">
                <a:solidFill>
                  <a:schemeClr val="bg1"/>
                </a:solidFill>
              </a:rPr>
              <a:t>) </a:t>
            </a:r>
            <a:r>
              <a:rPr lang="en-US" b="0" dirty="0" smtClean="0">
                <a:solidFill>
                  <a:schemeClr val="bg1"/>
                </a:solidFill>
              </a:rPr>
              <a:t>OR ham</a:t>
            </a:r>
            <a:endParaRPr lang="en-US" b="0" dirty="0">
              <a:solidFill>
                <a:schemeClr val="bg1"/>
              </a:solidFill>
            </a:endParaRPr>
          </a:p>
        </p:txBody>
      </p:sp>
      <p:grpSp>
        <p:nvGrpSpPr>
          <p:cNvPr id="54" name="Group 53"/>
          <p:cNvGrpSpPr/>
          <p:nvPr/>
        </p:nvGrpSpPr>
        <p:grpSpPr>
          <a:xfrm>
            <a:off x="6121786" y="1752600"/>
            <a:ext cx="2001878" cy="1329154"/>
            <a:chOff x="6121786" y="1752600"/>
            <a:chExt cx="2001878" cy="1329154"/>
          </a:xfrm>
        </p:grpSpPr>
        <p:sp>
          <p:nvSpPr>
            <p:cNvPr id="20485" name="TextBox 4"/>
            <p:cNvSpPr txBox="1">
              <a:spLocks noChangeArrowheads="1"/>
            </p:cNvSpPr>
            <p:nvPr/>
          </p:nvSpPr>
          <p:spPr bwMode="auto">
            <a:xfrm>
              <a:off x="6781800" y="2743200"/>
              <a:ext cx="570990" cy="338554"/>
            </a:xfrm>
            <a:prstGeom prst="rect">
              <a:avLst/>
            </a:prstGeom>
            <a:noFill/>
            <a:ln w="9525">
              <a:noFill/>
              <a:miter lim="800000"/>
              <a:headEnd/>
              <a:tailEnd/>
            </a:ln>
          </p:spPr>
          <p:txBody>
            <a:bodyPr wrap="none">
              <a:spAutoFit/>
            </a:bodyPr>
            <a:lstStyle/>
            <a:p>
              <a:r>
                <a:rPr lang="en-US" b="0" dirty="0" smtClean="0">
                  <a:solidFill>
                    <a:schemeClr val="bg1"/>
                  </a:solidFill>
                </a:rPr>
                <a:t>blue</a:t>
              </a:r>
              <a:endParaRPr lang="en-US" b="0" dirty="0">
                <a:solidFill>
                  <a:schemeClr val="bg1"/>
                </a:solidFill>
              </a:endParaRPr>
            </a:p>
          </p:txBody>
        </p:sp>
        <p:sp>
          <p:nvSpPr>
            <p:cNvPr id="20486" name="TextBox 5"/>
            <p:cNvSpPr txBox="1">
              <a:spLocks noChangeArrowheads="1"/>
            </p:cNvSpPr>
            <p:nvPr/>
          </p:nvSpPr>
          <p:spPr bwMode="auto">
            <a:xfrm>
              <a:off x="7620000" y="2743200"/>
              <a:ext cx="503664" cy="338554"/>
            </a:xfrm>
            <a:prstGeom prst="rect">
              <a:avLst/>
            </a:prstGeom>
            <a:noFill/>
            <a:ln w="9525">
              <a:noFill/>
              <a:miter lim="800000"/>
              <a:headEnd/>
              <a:tailEnd/>
            </a:ln>
          </p:spPr>
          <p:txBody>
            <a:bodyPr wrap="none">
              <a:spAutoFit/>
            </a:bodyPr>
            <a:lstStyle/>
            <a:p>
              <a:r>
                <a:rPr lang="en-US" b="0" dirty="0" smtClean="0">
                  <a:solidFill>
                    <a:schemeClr val="bg1"/>
                  </a:solidFill>
                </a:rPr>
                <a:t>fish</a:t>
              </a:r>
              <a:endParaRPr lang="en-US" b="0" dirty="0">
                <a:solidFill>
                  <a:schemeClr val="bg1"/>
                </a:solidFill>
              </a:endParaRPr>
            </a:p>
          </p:txBody>
        </p:sp>
        <p:sp>
          <p:nvSpPr>
            <p:cNvPr id="20487" name="TextBox 6"/>
            <p:cNvSpPr txBox="1">
              <a:spLocks noChangeArrowheads="1"/>
            </p:cNvSpPr>
            <p:nvPr/>
          </p:nvSpPr>
          <p:spPr bwMode="auto">
            <a:xfrm>
              <a:off x="7162800" y="2209800"/>
              <a:ext cx="615874" cy="338554"/>
            </a:xfrm>
            <a:prstGeom prst="rect">
              <a:avLst/>
            </a:prstGeom>
            <a:noFill/>
            <a:ln w="9525">
              <a:noFill/>
              <a:miter lim="800000"/>
              <a:headEnd/>
              <a:tailEnd/>
            </a:ln>
          </p:spPr>
          <p:txBody>
            <a:bodyPr wrap="none">
              <a:spAutoFit/>
            </a:bodyPr>
            <a:lstStyle/>
            <a:p>
              <a:r>
                <a:rPr lang="en-US" b="0" dirty="0" smtClean="0">
                  <a:solidFill>
                    <a:schemeClr val="bg1"/>
                  </a:solidFill>
                </a:rPr>
                <a:t>AND</a:t>
              </a:r>
              <a:endParaRPr lang="en-US" b="0" dirty="0">
                <a:solidFill>
                  <a:schemeClr val="bg1"/>
                </a:solidFill>
              </a:endParaRPr>
            </a:p>
          </p:txBody>
        </p:sp>
        <p:sp>
          <p:nvSpPr>
            <p:cNvPr id="20488" name="TextBox 7"/>
            <p:cNvSpPr txBox="1">
              <a:spLocks noChangeArrowheads="1"/>
            </p:cNvSpPr>
            <p:nvPr/>
          </p:nvSpPr>
          <p:spPr bwMode="auto">
            <a:xfrm>
              <a:off x="6121786" y="2209800"/>
              <a:ext cx="583814" cy="338554"/>
            </a:xfrm>
            <a:prstGeom prst="rect">
              <a:avLst/>
            </a:prstGeom>
            <a:noFill/>
            <a:ln w="9525">
              <a:noFill/>
              <a:miter lim="800000"/>
              <a:headEnd/>
              <a:tailEnd/>
            </a:ln>
          </p:spPr>
          <p:txBody>
            <a:bodyPr wrap="none">
              <a:spAutoFit/>
            </a:bodyPr>
            <a:lstStyle/>
            <a:p>
              <a:r>
                <a:rPr lang="en-US" b="0" dirty="0" smtClean="0">
                  <a:solidFill>
                    <a:schemeClr val="bg1"/>
                  </a:solidFill>
                </a:rPr>
                <a:t>ham</a:t>
              </a:r>
              <a:endParaRPr lang="en-US" b="0" dirty="0">
                <a:solidFill>
                  <a:schemeClr val="bg1"/>
                </a:solidFill>
              </a:endParaRPr>
            </a:p>
          </p:txBody>
        </p:sp>
        <p:sp>
          <p:nvSpPr>
            <p:cNvPr id="20489" name="TextBox 8"/>
            <p:cNvSpPr txBox="1">
              <a:spLocks noChangeArrowheads="1"/>
            </p:cNvSpPr>
            <p:nvPr/>
          </p:nvSpPr>
          <p:spPr bwMode="auto">
            <a:xfrm>
              <a:off x="6705600" y="1752600"/>
              <a:ext cx="492443" cy="338554"/>
            </a:xfrm>
            <a:prstGeom prst="rect">
              <a:avLst/>
            </a:prstGeom>
            <a:noFill/>
            <a:ln w="9525">
              <a:noFill/>
              <a:miter lim="800000"/>
              <a:headEnd/>
              <a:tailEnd/>
            </a:ln>
          </p:spPr>
          <p:txBody>
            <a:bodyPr wrap="none">
              <a:spAutoFit/>
            </a:bodyPr>
            <a:lstStyle/>
            <a:p>
              <a:r>
                <a:rPr lang="en-US" b="0" dirty="0" smtClean="0">
                  <a:solidFill>
                    <a:schemeClr val="bg1"/>
                  </a:solidFill>
                </a:rPr>
                <a:t>OR</a:t>
              </a:r>
              <a:endParaRPr lang="en-US" b="0" dirty="0">
                <a:solidFill>
                  <a:schemeClr val="bg1"/>
                </a:solidFill>
              </a:endParaRPr>
            </a:p>
          </p:txBody>
        </p:sp>
        <p:cxnSp>
          <p:nvCxnSpPr>
            <p:cNvPr id="20490" name="Straight Arrow Connector 10"/>
            <p:cNvCxnSpPr>
              <a:cxnSpLocks noChangeShapeType="1"/>
              <a:stCxn id="20489" idx="2"/>
              <a:endCxn id="20488" idx="0"/>
            </p:cNvCxnSpPr>
            <p:nvPr/>
          </p:nvCxnSpPr>
          <p:spPr bwMode="auto">
            <a:xfrm rot="5400000">
              <a:off x="6623435" y="1881413"/>
              <a:ext cx="118646" cy="538129"/>
            </a:xfrm>
            <a:prstGeom prst="straightConnector1">
              <a:avLst/>
            </a:prstGeom>
            <a:noFill/>
            <a:ln w="9525" algn="ctr">
              <a:solidFill>
                <a:schemeClr val="bg1"/>
              </a:solidFill>
              <a:round/>
              <a:headEnd/>
              <a:tailEnd/>
            </a:ln>
          </p:spPr>
        </p:cxnSp>
        <p:cxnSp>
          <p:nvCxnSpPr>
            <p:cNvPr id="20491" name="Straight Arrow Connector 11"/>
            <p:cNvCxnSpPr>
              <a:cxnSpLocks noChangeShapeType="1"/>
              <a:stCxn id="20489" idx="2"/>
              <a:endCxn id="20487" idx="0"/>
            </p:cNvCxnSpPr>
            <p:nvPr/>
          </p:nvCxnSpPr>
          <p:spPr bwMode="auto">
            <a:xfrm rot="16200000" flipH="1">
              <a:off x="7151956" y="1891019"/>
              <a:ext cx="118646" cy="518915"/>
            </a:xfrm>
            <a:prstGeom prst="straightConnector1">
              <a:avLst/>
            </a:prstGeom>
            <a:noFill/>
            <a:ln w="9525" algn="ctr">
              <a:solidFill>
                <a:schemeClr val="bg1"/>
              </a:solidFill>
              <a:round/>
              <a:headEnd/>
              <a:tailEnd/>
            </a:ln>
          </p:spPr>
        </p:cxnSp>
        <p:cxnSp>
          <p:nvCxnSpPr>
            <p:cNvPr id="20492" name="Straight Arrow Connector 14"/>
            <p:cNvCxnSpPr>
              <a:cxnSpLocks noChangeShapeType="1"/>
              <a:stCxn id="20487" idx="2"/>
              <a:endCxn id="20486" idx="0"/>
            </p:cNvCxnSpPr>
            <p:nvPr/>
          </p:nvCxnSpPr>
          <p:spPr bwMode="auto">
            <a:xfrm rot="16200000" flipH="1">
              <a:off x="7573861" y="2445229"/>
              <a:ext cx="194846" cy="401095"/>
            </a:xfrm>
            <a:prstGeom prst="straightConnector1">
              <a:avLst/>
            </a:prstGeom>
            <a:noFill/>
            <a:ln w="9525" algn="ctr">
              <a:solidFill>
                <a:schemeClr val="bg1"/>
              </a:solidFill>
              <a:round/>
              <a:headEnd/>
              <a:tailEnd/>
            </a:ln>
          </p:spPr>
        </p:cxnSp>
        <p:cxnSp>
          <p:nvCxnSpPr>
            <p:cNvPr id="20493" name="Straight Arrow Connector 17"/>
            <p:cNvCxnSpPr>
              <a:cxnSpLocks noChangeShapeType="1"/>
              <a:stCxn id="20487" idx="2"/>
              <a:endCxn id="20485" idx="0"/>
            </p:cNvCxnSpPr>
            <p:nvPr/>
          </p:nvCxnSpPr>
          <p:spPr bwMode="auto">
            <a:xfrm rot="5400000">
              <a:off x="7171593" y="2444056"/>
              <a:ext cx="194846" cy="403442"/>
            </a:xfrm>
            <a:prstGeom prst="straightConnector1">
              <a:avLst/>
            </a:prstGeom>
            <a:noFill/>
            <a:ln w="9525" algn="ctr">
              <a:solidFill>
                <a:schemeClr val="bg1"/>
              </a:solidFill>
              <a:round/>
              <a:headEnd/>
              <a:tailEnd/>
            </a:ln>
          </p:spPr>
        </p:cxnSp>
      </p:grpSp>
      <p:sp>
        <p:nvSpPr>
          <p:cNvPr id="20494" name="Right Arrow 21"/>
          <p:cNvSpPr>
            <a:spLocks noChangeArrowheads="1"/>
          </p:cNvSpPr>
          <p:nvPr/>
        </p:nvSpPr>
        <p:spPr bwMode="auto">
          <a:xfrm>
            <a:off x="5453063" y="2133600"/>
            <a:ext cx="490537" cy="381000"/>
          </a:xfrm>
          <a:prstGeom prst="rightArrow">
            <a:avLst>
              <a:gd name="adj1" fmla="val 50000"/>
              <a:gd name="adj2" fmla="val 50069"/>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lstStyle/>
          <a:p>
            <a:endParaRPr lang="en-US">
              <a:solidFill>
                <a:schemeClr val="bg1"/>
              </a:solidFill>
            </a:endParaRPr>
          </a:p>
        </p:txBody>
      </p:sp>
      <p:grpSp>
        <p:nvGrpSpPr>
          <p:cNvPr id="59" name="Group 58"/>
          <p:cNvGrpSpPr/>
          <p:nvPr/>
        </p:nvGrpSpPr>
        <p:grpSpPr>
          <a:xfrm>
            <a:off x="2667000" y="3200400"/>
            <a:ext cx="2176464" cy="685800"/>
            <a:chOff x="2667000" y="3200400"/>
            <a:chExt cx="2176464" cy="685800"/>
          </a:xfrm>
        </p:grpSpPr>
        <p:sp>
          <p:nvSpPr>
            <p:cNvPr id="46" name="Rectangle 8"/>
            <p:cNvSpPr>
              <a:spLocks noChangeArrowheads="1"/>
            </p:cNvSpPr>
            <p:nvPr/>
          </p:nvSpPr>
          <p:spPr bwMode="auto">
            <a:xfrm>
              <a:off x="4046538"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7" name="Rectangle 19"/>
            <p:cNvSpPr>
              <a:spLocks noChangeArrowheads="1"/>
            </p:cNvSpPr>
            <p:nvPr/>
          </p:nvSpPr>
          <p:spPr bwMode="auto">
            <a:xfrm>
              <a:off x="4046538" y="3200400"/>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48" name="Rectangle 19"/>
            <p:cNvSpPr>
              <a:spLocks noChangeArrowheads="1"/>
            </p:cNvSpPr>
            <p:nvPr/>
          </p:nvSpPr>
          <p:spPr bwMode="auto">
            <a:xfrm>
              <a:off x="2667000" y="3200400"/>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49" name="Rectangle 19"/>
            <p:cNvSpPr>
              <a:spLocks noChangeArrowheads="1"/>
            </p:cNvSpPr>
            <p:nvPr/>
          </p:nvSpPr>
          <p:spPr bwMode="auto">
            <a:xfrm>
              <a:off x="2667000" y="3586163"/>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50" name="Rectangle 7"/>
            <p:cNvSpPr>
              <a:spLocks noChangeArrowheads="1"/>
            </p:cNvSpPr>
            <p:nvPr/>
          </p:nvSpPr>
          <p:spPr bwMode="auto">
            <a:xfrm>
              <a:off x="4559301"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cxnSp>
          <p:nvCxnSpPr>
            <p:cNvPr id="51" name="Straight Arrow Connector 227"/>
            <p:cNvCxnSpPr>
              <a:cxnSpLocks noChangeShapeType="1"/>
              <a:stCxn id="48" idx="3"/>
              <a:endCxn id="47" idx="1"/>
            </p:cNvCxnSpPr>
            <p:nvPr/>
          </p:nvCxnSpPr>
          <p:spPr bwMode="auto">
            <a:xfrm>
              <a:off x="3817938" y="3350419"/>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2" name="Straight Arrow Connector 235"/>
            <p:cNvCxnSpPr>
              <a:cxnSpLocks noChangeShapeType="1"/>
              <a:stCxn id="49" idx="3"/>
              <a:endCxn id="46" idx="1"/>
            </p:cNvCxnSpPr>
            <p:nvPr/>
          </p:nvCxnSpPr>
          <p:spPr bwMode="auto">
            <a:xfrm>
              <a:off x="3817938"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3" name="Straight Arrow Connector 235"/>
            <p:cNvCxnSpPr>
              <a:cxnSpLocks noChangeShapeType="1"/>
              <a:stCxn id="46" idx="3"/>
              <a:endCxn id="50" idx="1"/>
            </p:cNvCxnSpPr>
            <p:nvPr/>
          </p:nvCxnSpPr>
          <p:spPr bwMode="auto">
            <a:xfrm>
              <a:off x="4330701"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631645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48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20484" grpId="0"/>
      <p:bldP spid="2049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OLTP/OLAP/Hadoop Architecture</a:t>
            </a:r>
            <a:endParaRPr lang="en-US" dirty="0"/>
          </a:p>
        </p:txBody>
      </p:sp>
      <p:sp>
        <p:nvSpPr>
          <p:cNvPr id="4" name="Rectangle 3"/>
          <p:cNvSpPr/>
          <p:nvPr/>
        </p:nvSpPr>
        <p:spPr bwMode="auto">
          <a:xfrm>
            <a:off x="4572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6705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11" idx="1"/>
          </p:cNvCxnSpPr>
          <p:nvPr/>
        </p:nvCxnSpPr>
        <p:spPr bwMode="auto">
          <a:xfrm>
            <a:off x="2514600" y="3467100"/>
            <a:ext cx="23622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2860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
        <p:nvSpPr>
          <p:cNvPr id="11" name="Rectangle 10"/>
          <p:cNvSpPr/>
          <p:nvPr/>
        </p:nvSpPr>
        <p:spPr bwMode="auto">
          <a:xfrm>
            <a:off x="4876800" y="2438400"/>
            <a:ext cx="1752600" cy="20574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Hadoop</a:t>
            </a:r>
          </a:p>
        </p:txBody>
      </p:sp>
    </p:spTree>
    <p:extLst>
      <p:ext uri="{BB962C8B-B14F-4D97-AF65-F5344CB8AC3E}">
        <p14:creationId xmlns:p14="http://schemas.microsoft.com/office/powerpoint/2010/main" val="32946854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r>
              <a:rPr lang="en-US" smtClean="0"/>
              <a:t>Strengths and Weaknesses</a:t>
            </a:r>
          </a:p>
        </p:txBody>
      </p:sp>
      <p:sp>
        <p:nvSpPr>
          <p:cNvPr id="22531" name="Rectangle 5"/>
          <p:cNvSpPr>
            <a:spLocks noGrp="1" noChangeArrowheads="1"/>
          </p:cNvSpPr>
          <p:nvPr>
            <p:ph type="body" idx="1"/>
          </p:nvPr>
        </p:nvSpPr>
        <p:spPr/>
        <p:txBody>
          <a:bodyPr/>
          <a:lstStyle/>
          <a:p>
            <a:r>
              <a:rPr lang="en-US" dirty="0" smtClean="0"/>
              <a:t>Strengths</a:t>
            </a:r>
          </a:p>
          <a:p>
            <a:pPr lvl="1"/>
            <a:r>
              <a:rPr lang="en-US" dirty="0" smtClean="0"/>
              <a:t>Precise, if you know the right strategies</a:t>
            </a:r>
          </a:p>
          <a:p>
            <a:pPr lvl="1"/>
            <a:r>
              <a:rPr lang="en-US" dirty="0" smtClean="0"/>
              <a:t>Precise, if you have an idea of what you’re looking for</a:t>
            </a:r>
          </a:p>
          <a:p>
            <a:pPr lvl="1"/>
            <a:r>
              <a:rPr lang="en-US" dirty="0" smtClean="0"/>
              <a:t>Implementations are fast and efficient</a:t>
            </a:r>
          </a:p>
          <a:p>
            <a:r>
              <a:rPr lang="en-US" dirty="0" smtClean="0"/>
              <a:t>Weaknesses</a:t>
            </a:r>
          </a:p>
          <a:p>
            <a:pPr lvl="1"/>
            <a:r>
              <a:rPr lang="en-US" dirty="0" smtClean="0"/>
              <a:t>Users must learn Boolean logic</a:t>
            </a:r>
          </a:p>
          <a:p>
            <a:pPr lvl="1"/>
            <a:r>
              <a:rPr lang="en-US" dirty="0" smtClean="0"/>
              <a:t>Boolean logic insufficient to capture the richness of language</a:t>
            </a:r>
          </a:p>
          <a:p>
            <a:pPr lvl="1"/>
            <a:r>
              <a:rPr lang="en-US" dirty="0" smtClean="0"/>
              <a:t>No control over size of result set: either too many hits or none</a:t>
            </a:r>
          </a:p>
          <a:p>
            <a:pPr lvl="1"/>
            <a:r>
              <a:rPr lang="en-US" dirty="0" smtClean="0">
                <a:solidFill>
                  <a:srgbClr val="FF0000"/>
                </a:solidFill>
              </a:rPr>
              <a:t>When do you stop reading? </a:t>
            </a:r>
            <a:r>
              <a:rPr lang="en-US" dirty="0" smtClean="0"/>
              <a:t>All documents in the result set are considered “equally good”</a:t>
            </a:r>
          </a:p>
          <a:p>
            <a:pPr lvl="1"/>
            <a:r>
              <a:rPr lang="en-US" dirty="0" smtClean="0">
                <a:solidFill>
                  <a:srgbClr val="FF0000"/>
                </a:solidFill>
              </a:rPr>
              <a:t>What about partial matches? </a:t>
            </a:r>
            <a:r>
              <a:rPr lang="en-US" dirty="0" smtClean="0"/>
              <a:t>Documents that “don’t quite match” the query may be useful also</a:t>
            </a:r>
          </a:p>
        </p:txBody>
      </p:sp>
    </p:spTree>
    <p:extLst>
      <p:ext uri="{BB962C8B-B14F-4D97-AF65-F5344CB8AC3E}">
        <p14:creationId xmlns:p14="http://schemas.microsoft.com/office/powerpoint/2010/main" val="64016138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Ranked Retrieval</a:t>
            </a:r>
          </a:p>
        </p:txBody>
      </p:sp>
      <p:sp>
        <p:nvSpPr>
          <p:cNvPr id="23555" name="Rectangle 3"/>
          <p:cNvSpPr>
            <a:spLocks noGrp="1" noChangeArrowheads="1"/>
          </p:cNvSpPr>
          <p:nvPr>
            <p:ph type="body" idx="1"/>
          </p:nvPr>
        </p:nvSpPr>
        <p:spPr/>
        <p:txBody>
          <a:bodyPr/>
          <a:lstStyle/>
          <a:p>
            <a:r>
              <a:rPr lang="en-US" dirty="0" smtClean="0"/>
              <a:t>Order documents by how likely they are to be relevant</a:t>
            </a:r>
          </a:p>
          <a:p>
            <a:pPr lvl="1"/>
            <a:r>
              <a:rPr lang="en-US" dirty="0" smtClean="0"/>
              <a:t>Estimate relevance(</a:t>
            </a:r>
            <a:r>
              <a:rPr lang="en-US" i="1" dirty="0" smtClean="0"/>
              <a:t>q</a:t>
            </a:r>
            <a:r>
              <a:rPr lang="en-US" dirty="0" smtClean="0"/>
              <a:t>, </a:t>
            </a:r>
            <a:r>
              <a:rPr lang="en-US" i="1" dirty="0" smtClean="0"/>
              <a:t>d</a:t>
            </a:r>
            <a:r>
              <a:rPr lang="en-US" i="1" baseline="-25000" dirty="0" smtClean="0"/>
              <a:t>i</a:t>
            </a:r>
            <a:r>
              <a:rPr lang="en-US" dirty="0" smtClean="0"/>
              <a:t>)</a:t>
            </a:r>
          </a:p>
          <a:p>
            <a:pPr lvl="1"/>
            <a:r>
              <a:rPr lang="en-US" dirty="0" smtClean="0"/>
              <a:t>Sort documents by relevance</a:t>
            </a:r>
          </a:p>
          <a:p>
            <a:pPr lvl="1"/>
            <a:r>
              <a:rPr lang="en-US" dirty="0" smtClean="0"/>
              <a:t>Display sorted results</a:t>
            </a:r>
          </a:p>
          <a:p>
            <a:r>
              <a:rPr lang="en-US" dirty="0" smtClean="0"/>
              <a:t>User model</a:t>
            </a:r>
          </a:p>
          <a:p>
            <a:pPr lvl="1"/>
            <a:r>
              <a:rPr lang="en-US" dirty="0" smtClean="0"/>
              <a:t>Present hits one screen at a time, best results first</a:t>
            </a:r>
          </a:p>
          <a:p>
            <a:pPr lvl="1"/>
            <a:r>
              <a:rPr lang="en-US" dirty="0" smtClean="0"/>
              <a:t>At any point, users can decide to stop looking</a:t>
            </a:r>
          </a:p>
          <a:p>
            <a:r>
              <a:rPr lang="en-US" dirty="0" smtClean="0"/>
              <a:t>How do we estimate relevance?</a:t>
            </a:r>
          </a:p>
          <a:p>
            <a:pPr lvl="1"/>
            <a:r>
              <a:rPr lang="en-US" dirty="0" smtClean="0"/>
              <a:t>Assume document is relevant if it has a lot of query terms</a:t>
            </a:r>
          </a:p>
          <a:p>
            <a:pPr lvl="1"/>
            <a:r>
              <a:rPr lang="en-US" dirty="0" smtClean="0"/>
              <a:t>Replace relevance(</a:t>
            </a:r>
            <a:r>
              <a:rPr lang="en-US" i="1" dirty="0" smtClean="0"/>
              <a:t>q</a:t>
            </a:r>
            <a:r>
              <a:rPr lang="en-US" dirty="0" smtClean="0"/>
              <a:t>, </a:t>
            </a:r>
            <a:r>
              <a:rPr lang="en-US" i="1" dirty="0" err="1" smtClean="0"/>
              <a:t>d</a:t>
            </a:r>
            <a:r>
              <a:rPr lang="en-US" i="1" baseline="-25000" dirty="0" err="1" smtClean="0"/>
              <a:t>i</a:t>
            </a:r>
            <a:r>
              <a:rPr lang="en-US" dirty="0" smtClean="0"/>
              <a:t>) with </a:t>
            </a:r>
            <a:r>
              <a:rPr lang="en-US" dirty="0" err="1" smtClean="0"/>
              <a:t>sim</a:t>
            </a:r>
            <a:r>
              <a:rPr lang="en-US" dirty="0" smtClean="0"/>
              <a:t>(</a:t>
            </a:r>
            <a:r>
              <a:rPr lang="en-US" i="1" dirty="0" smtClean="0"/>
              <a:t>q</a:t>
            </a:r>
            <a:r>
              <a:rPr lang="en-US" dirty="0" smtClean="0"/>
              <a:t>, </a:t>
            </a:r>
            <a:r>
              <a:rPr lang="en-US" i="1" dirty="0" err="1" smtClean="0"/>
              <a:t>d</a:t>
            </a:r>
            <a:r>
              <a:rPr lang="en-US" i="1" baseline="-25000" dirty="0" err="1" smtClean="0"/>
              <a:t>i</a:t>
            </a:r>
            <a:r>
              <a:rPr lang="en-US" dirty="0" smtClean="0"/>
              <a:t>)</a:t>
            </a:r>
          </a:p>
          <a:p>
            <a:pPr lvl="1"/>
            <a:r>
              <a:rPr lang="en-US" dirty="0" smtClean="0"/>
              <a:t>Compute similarity of vector representations</a:t>
            </a:r>
          </a:p>
        </p:txBody>
      </p:sp>
    </p:spTree>
    <p:extLst>
      <p:ext uri="{BB962C8B-B14F-4D97-AF65-F5344CB8AC3E}">
        <p14:creationId xmlns:p14="http://schemas.microsoft.com/office/powerpoint/2010/main" val="3710462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Vector Space Model</a:t>
            </a:r>
          </a:p>
        </p:txBody>
      </p:sp>
      <p:sp>
        <p:nvSpPr>
          <p:cNvPr id="1354755" name="Text Box 3"/>
          <p:cNvSpPr txBox="1">
            <a:spLocks noChangeArrowheads="1"/>
          </p:cNvSpPr>
          <p:nvPr/>
        </p:nvSpPr>
        <p:spPr bwMode="auto">
          <a:xfrm>
            <a:off x="914400" y="4876800"/>
            <a:ext cx="6858000" cy="701675"/>
          </a:xfrm>
          <a:prstGeom prst="rect">
            <a:avLst/>
          </a:prstGeom>
          <a:noFill/>
          <a:ln w="12700">
            <a:noFill/>
            <a:miter lim="800000"/>
            <a:headEnd type="none" w="sm" len="sm"/>
            <a:tailEnd type="none" w="sm" len="sm"/>
          </a:ln>
          <a:effectLst/>
        </p:spPr>
        <p:txBody>
          <a:bodyPr>
            <a:spAutoFit/>
          </a:bodyPr>
          <a:lstStyle/>
          <a:p>
            <a:pPr>
              <a:defRPr/>
            </a:pPr>
            <a:r>
              <a:rPr lang="en-US" sz="2000" dirty="0">
                <a:solidFill>
                  <a:schemeClr val="bg1"/>
                </a:solidFill>
                <a:latin typeface="Gill Sans"/>
                <a:cs typeface="Gill Sans"/>
              </a:rPr>
              <a:t>Assumption: </a:t>
            </a:r>
            <a:r>
              <a:rPr lang="en-US" sz="2000" b="0" dirty="0">
                <a:solidFill>
                  <a:schemeClr val="bg1"/>
                </a:solidFill>
                <a:latin typeface="Gill Sans"/>
                <a:cs typeface="Gill Sans"/>
              </a:rPr>
              <a:t>Documents that are “close together” in vector space “talk about” the same things</a:t>
            </a:r>
          </a:p>
        </p:txBody>
      </p:sp>
      <p:cxnSp>
        <p:nvCxnSpPr>
          <p:cNvPr id="24580" name="AutoShape 4"/>
          <p:cNvCxnSpPr>
            <a:cxnSpLocks noChangeShapeType="1"/>
          </p:cNvCxnSpPr>
          <p:nvPr/>
        </p:nvCxnSpPr>
        <p:spPr bwMode="auto">
          <a:xfrm>
            <a:off x="4038600" y="3278188"/>
            <a:ext cx="2667000" cy="0"/>
          </a:xfrm>
          <a:prstGeom prst="straightConnector1">
            <a:avLst/>
          </a:prstGeom>
          <a:noFill/>
          <a:ln w="25400">
            <a:solidFill>
              <a:schemeClr val="bg1"/>
            </a:solidFill>
            <a:round/>
            <a:headEnd/>
            <a:tailEnd type="triangle" w="med" len="med"/>
          </a:ln>
        </p:spPr>
      </p:cxnSp>
      <p:cxnSp>
        <p:nvCxnSpPr>
          <p:cNvPr id="24581" name="AutoShape 5"/>
          <p:cNvCxnSpPr>
            <a:cxnSpLocks noChangeShapeType="1"/>
          </p:cNvCxnSpPr>
          <p:nvPr/>
        </p:nvCxnSpPr>
        <p:spPr bwMode="auto">
          <a:xfrm flipV="1">
            <a:off x="4038600" y="1373188"/>
            <a:ext cx="0" cy="1905000"/>
          </a:xfrm>
          <a:prstGeom prst="straightConnector1">
            <a:avLst/>
          </a:prstGeom>
          <a:noFill/>
          <a:ln w="25400">
            <a:solidFill>
              <a:schemeClr val="bg1"/>
            </a:solidFill>
            <a:round/>
            <a:headEnd/>
            <a:tailEnd type="triangle" w="med" len="med"/>
          </a:ln>
        </p:spPr>
      </p:cxnSp>
      <p:cxnSp>
        <p:nvCxnSpPr>
          <p:cNvPr id="24582" name="AutoShape 6"/>
          <p:cNvCxnSpPr>
            <a:cxnSpLocks noChangeShapeType="1"/>
          </p:cNvCxnSpPr>
          <p:nvPr/>
        </p:nvCxnSpPr>
        <p:spPr bwMode="auto">
          <a:xfrm flipH="1">
            <a:off x="2286000" y="3278188"/>
            <a:ext cx="1752600" cy="1066800"/>
          </a:xfrm>
          <a:prstGeom prst="straightConnector1">
            <a:avLst/>
          </a:prstGeom>
          <a:noFill/>
          <a:ln w="25400">
            <a:solidFill>
              <a:schemeClr val="bg1"/>
            </a:solidFill>
            <a:round/>
            <a:headEnd/>
            <a:tailEnd type="triangle" w="med" len="med"/>
          </a:ln>
        </p:spPr>
      </p:cxnSp>
      <p:cxnSp>
        <p:nvCxnSpPr>
          <p:cNvPr id="24583" name="AutoShape 7"/>
          <p:cNvCxnSpPr>
            <a:cxnSpLocks noChangeShapeType="1"/>
          </p:cNvCxnSpPr>
          <p:nvPr/>
        </p:nvCxnSpPr>
        <p:spPr bwMode="auto">
          <a:xfrm flipV="1">
            <a:off x="4038600" y="2592388"/>
            <a:ext cx="1905000" cy="685800"/>
          </a:xfrm>
          <a:prstGeom prst="straightConnector1">
            <a:avLst/>
          </a:prstGeom>
          <a:noFill/>
          <a:ln w="19050">
            <a:solidFill>
              <a:schemeClr val="bg1"/>
            </a:solidFill>
            <a:prstDash val="dash"/>
            <a:round/>
            <a:headEnd/>
            <a:tailEnd type="triangle" w="med" len="med"/>
          </a:ln>
        </p:spPr>
      </p:cxnSp>
      <p:cxnSp>
        <p:nvCxnSpPr>
          <p:cNvPr id="24584" name="AutoShape 8"/>
          <p:cNvCxnSpPr>
            <a:cxnSpLocks noChangeShapeType="1"/>
          </p:cNvCxnSpPr>
          <p:nvPr/>
        </p:nvCxnSpPr>
        <p:spPr bwMode="auto">
          <a:xfrm>
            <a:off x="4038600" y="3278188"/>
            <a:ext cx="1600200" cy="685800"/>
          </a:xfrm>
          <a:prstGeom prst="straightConnector1">
            <a:avLst/>
          </a:prstGeom>
          <a:noFill/>
          <a:ln w="19050">
            <a:solidFill>
              <a:schemeClr val="bg1"/>
            </a:solidFill>
            <a:prstDash val="dash"/>
            <a:round/>
            <a:headEnd/>
            <a:tailEnd type="triangle" w="med" len="med"/>
          </a:ln>
        </p:spPr>
      </p:cxnSp>
      <p:cxnSp>
        <p:nvCxnSpPr>
          <p:cNvPr id="24585" name="AutoShape 9"/>
          <p:cNvCxnSpPr>
            <a:cxnSpLocks noChangeShapeType="1"/>
          </p:cNvCxnSpPr>
          <p:nvPr/>
        </p:nvCxnSpPr>
        <p:spPr bwMode="auto">
          <a:xfrm flipV="1">
            <a:off x="4038600" y="1754188"/>
            <a:ext cx="914400" cy="1524000"/>
          </a:xfrm>
          <a:prstGeom prst="straightConnector1">
            <a:avLst/>
          </a:prstGeom>
          <a:noFill/>
          <a:ln w="19050">
            <a:solidFill>
              <a:schemeClr val="bg1"/>
            </a:solidFill>
            <a:prstDash val="dash"/>
            <a:round/>
            <a:headEnd/>
            <a:tailEnd type="triangle" w="med" len="med"/>
          </a:ln>
        </p:spPr>
      </p:cxnSp>
      <p:cxnSp>
        <p:nvCxnSpPr>
          <p:cNvPr id="24586" name="AutoShape 10"/>
          <p:cNvCxnSpPr>
            <a:cxnSpLocks noChangeShapeType="1"/>
            <a:endCxn id="24592" idx="0"/>
          </p:cNvCxnSpPr>
          <p:nvPr/>
        </p:nvCxnSpPr>
        <p:spPr bwMode="auto">
          <a:xfrm flipH="1">
            <a:off x="3627438" y="3276600"/>
            <a:ext cx="422275" cy="1066800"/>
          </a:xfrm>
          <a:prstGeom prst="straightConnector1">
            <a:avLst/>
          </a:prstGeom>
          <a:noFill/>
          <a:ln w="19050">
            <a:solidFill>
              <a:schemeClr val="bg1"/>
            </a:solidFill>
            <a:prstDash val="dash"/>
            <a:round/>
            <a:headEnd/>
            <a:tailEnd type="triangle" w="med" len="med"/>
          </a:ln>
        </p:spPr>
      </p:cxnSp>
      <p:cxnSp>
        <p:nvCxnSpPr>
          <p:cNvPr id="24587" name="AutoShape 11"/>
          <p:cNvCxnSpPr>
            <a:cxnSpLocks noChangeShapeType="1"/>
          </p:cNvCxnSpPr>
          <p:nvPr/>
        </p:nvCxnSpPr>
        <p:spPr bwMode="auto">
          <a:xfrm flipH="1" flipV="1">
            <a:off x="2362200" y="2135188"/>
            <a:ext cx="1676400" cy="1143000"/>
          </a:xfrm>
          <a:prstGeom prst="straightConnector1">
            <a:avLst/>
          </a:prstGeom>
          <a:noFill/>
          <a:ln w="19050">
            <a:solidFill>
              <a:schemeClr val="bg1"/>
            </a:solidFill>
            <a:prstDash val="dash"/>
            <a:round/>
            <a:headEnd/>
            <a:tailEnd type="triangle" w="med" len="med"/>
          </a:ln>
        </p:spPr>
      </p:cxnSp>
      <p:sp>
        <p:nvSpPr>
          <p:cNvPr id="24588" name="Text Box 12"/>
          <p:cNvSpPr txBox="1">
            <a:spLocks noChangeArrowheads="1"/>
          </p:cNvSpPr>
          <p:nvPr/>
        </p:nvSpPr>
        <p:spPr bwMode="auto">
          <a:xfrm>
            <a:off x="6156325" y="32385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1</a:t>
            </a:r>
          </a:p>
        </p:txBody>
      </p:sp>
      <p:sp>
        <p:nvSpPr>
          <p:cNvPr id="24589" name="Text Box 13"/>
          <p:cNvSpPr txBox="1">
            <a:spLocks noChangeArrowheads="1"/>
          </p:cNvSpPr>
          <p:nvPr/>
        </p:nvSpPr>
        <p:spPr bwMode="auto">
          <a:xfrm>
            <a:off x="4953000" y="1449388"/>
            <a:ext cx="469900" cy="366712"/>
          </a:xfrm>
          <a:prstGeom prst="rect">
            <a:avLst/>
          </a:prstGeom>
          <a:noFill/>
          <a:ln w="9525">
            <a:noFill/>
            <a:miter lim="800000"/>
            <a:headEnd/>
            <a:tailEnd/>
          </a:ln>
        </p:spPr>
        <p:txBody>
          <a:bodyPr>
            <a:spAutoFit/>
          </a:bodyPr>
          <a:lstStyle/>
          <a:p>
            <a:r>
              <a:rPr lang="en-US" sz="1800" b="0">
                <a:solidFill>
                  <a:schemeClr val="bg1"/>
                </a:solidFill>
              </a:rPr>
              <a:t>d</a:t>
            </a:r>
            <a:r>
              <a:rPr lang="en-US" sz="1800" b="0" baseline="-25000">
                <a:solidFill>
                  <a:schemeClr val="bg1"/>
                </a:solidFill>
              </a:rPr>
              <a:t>2</a:t>
            </a:r>
            <a:endParaRPr lang="en-US" sz="1800" b="0">
              <a:solidFill>
                <a:schemeClr val="bg1"/>
              </a:solidFill>
            </a:endParaRPr>
          </a:p>
        </p:txBody>
      </p:sp>
      <p:sp>
        <p:nvSpPr>
          <p:cNvPr id="24590" name="Text Box 14"/>
          <p:cNvSpPr txBox="1">
            <a:spLocks noChangeArrowheads="1"/>
          </p:cNvSpPr>
          <p:nvPr/>
        </p:nvSpPr>
        <p:spPr bwMode="auto">
          <a:xfrm>
            <a:off x="5867400" y="2362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1</a:t>
            </a:r>
            <a:endParaRPr lang="en-US" sz="1800" b="0">
              <a:solidFill>
                <a:schemeClr val="bg1"/>
              </a:solidFill>
            </a:endParaRPr>
          </a:p>
        </p:txBody>
      </p:sp>
      <p:sp>
        <p:nvSpPr>
          <p:cNvPr id="24591" name="Text Box 15"/>
          <p:cNvSpPr txBox="1">
            <a:spLocks noChangeArrowheads="1"/>
          </p:cNvSpPr>
          <p:nvPr/>
        </p:nvSpPr>
        <p:spPr bwMode="auto">
          <a:xfrm>
            <a:off x="1905000" y="1981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3</a:t>
            </a:r>
            <a:endParaRPr lang="en-US" sz="1800" b="0">
              <a:solidFill>
                <a:schemeClr val="bg1"/>
              </a:solidFill>
            </a:endParaRPr>
          </a:p>
        </p:txBody>
      </p:sp>
      <p:sp>
        <p:nvSpPr>
          <p:cNvPr id="24592" name="Text Box 16"/>
          <p:cNvSpPr txBox="1">
            <a:spLocks noChangeArrowheads="1"/>
          </p:cNvSpPr>
          <p:nvPr/>
        </p:nvSpPr>
        <p:spPr bwMode="auto">
          <a:xfrm>
            <a:off x="3429000" y="43434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4</a:t>
            </a:r>
            <a:endParaRPr lang="en-US" sz="1800" b="0">
              <a:solidFill>
                <a:schemeClr val="bg1"/>
              </a:solidFill>
            </a:endParaRPr>
          </a:p>
        </p:txBody>
      </p:sp>
      <p:sp>
        <p:nvSpPr>
          <p:cNvPr id="24593" name="Text Box 17"/>
          <p:cNvSpPr txBox="1">
            <a:spLocks noChangeArrowheads="1"/>
          </p:cNvSpPr>
          <p:nvPr/>
        </p:nvSpPr>
        <p:spPr bwMode="auto">
          <a:xfrm>
            <a:off x="5486400" y="3886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5</a:t>
            </a:r>
          </a:p>
        </p:txBody>
      </p:sp>
      <p:sp>
        <p:nvSpPr>
          <p:cNvPr id="24594" name="Text Box 18"/>
          <p:cNvSpPr txBox="1">
            <a:spLocks noChangeArrowheads="1"/>
          </p:cNvSpPr>
          <p:nvPr/>
        </p:nvSpPr>
        <p:spPr bwMode="auto">
          <a:xfrm>
            <a:off x="3581400" y="12954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3</a:t>
            </a:r>
          </a:p>
        </p:txBody>
      </p:sp>
      <p:sp>
        <p:nvSpPr>
          <p:cNvPr id="24595" name="Text Box 19"/>
          <p:cNvSpPr txBox="1">
            <a:spLocks noChangeArrowheads="1"/>
          </p:cNvSpPr>
          <p:nvPr/>
        </p:nvSpPr>
        <p:spPr bwMode="auto">
          <a:xfrm>
            <a:off x="1905000" y="40386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2</a:t>
            </a:r>
          </a:p>
        </p:txBody>
      </p:sp>
      <p:sp>
        <p:nvSpPr>
          <p:cNvPr id="24596" name="Freeform 20"/>
          <p:cNvSpPr>
            <a:spLocks/>
          </p:cNvSpPr>
          <p:nvPr/>
        </p:nvSpPr>
        <p:spPr bwMode="auto">
          <a:xfrm>
            <a:off x="4267200" y="2947988"/>
            <a:ext cx="228600" cy="177800"/>
          </a:xfrm>
          <a:custGeom>
            <a:avLst/>
            <a:gdLst>
              <a:gd name="T0" fmla="*/ 0 w 144"/>
              <a:gd name="T1" fmla="*/ 2147483647 h 112"/>
              <a:gd name="T2" fmla="*/ 2147483647 w 144"/>
              <a:gd name="T3" fmla="*/ 2147483647 h 112"/>
              <a:gd name="T4" fmla="*/ 2147483647 w 144"/>
              <a:gd name="T5" fmla="*/ 2147483647 h 112"/>
              <a:gd name="T6" fmla="*/ 0 60000 65536"/>
              <a:gd name="T7" fmla="*/ 0 60000 65536"/>
              <a:gd name="T8" fmla="*/ 0 60000 65536"/>
              <a:gd name="T9" fmla="*/ 0 w 144"/>
              <a:gd name="T10" fmla="*/ 0 h 112"/>
              <a:gd name="T11" fmla="*/ 144 w 144"/>
              <a:gd name="T12" fmla="*/ 112 h 112"/>
            </a:gdLst>
            <a:ahLst/>
            <a:cxnLst>
              <a:cxn ang="T6">
                <a:pos x="T0" y="T1"/>
              </a:cxn>
              <a:cxn ang="T7">
                <a:pos x="T2" y="T3"/>
              </a:cxn>
              <a:cxn ang="T8">
                <a:pos x="T4" y="T5"/>
              </a:cxn>
            </a:cxnLst>
            <a:rect l="T9" t="T10" r="T11" b="T12"/>
            <a:pathLst>
              <a:path w="144" h="112">
                <a:moveTo>
                  <a:pt x="0" y="16"/>
                </a:moveTo>
                <a:cubicBezTo>
                  <a:pt x="36" y="8"/>
                  <a:pt x="72" y="0"/>
                  <a:pt x="96" y="16"/>
                </a:cubicBezTo>
                <a:cubicBezTo>
                  <a:pt x="120" y="32"/>
                  <a:pt x="136" y="96"/>
                  <a:pt x="144" y="112"/>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7" name="Freeform 21"/>
          <p:cNvSpPr>
            <a:spLocks/>
          </p:cNvSpPr>
          <p:nvPr/>
        </p:nvSpPr>
        <p:spPr bwMode="auto">
          <a:xfrm>
            <a:off x="3581400" y="3125788"/>
            <a:ext cx="304800" cy="546100"/>
          </a:xfrm>
          <a:custGeom>
            <a:avLst/>
            <a:gdLst>
              <a:gd name="T0" fmla="*/ 2147483647 w 192"/>
              <a:gd name="T1" fmla="*/ 0 h 344"/>
              <a:gd name="T2" fmla="*/ 2147483647 w 192"/>
              <a:gd name="T3" fmla="*/ 2147483647 h 344"/>
              <a:gd name="T4" fmla="*/ 0 w 192"/>
              <a:gd name="T5" fmla="*/ 2147483647 h 344"/>
              <a:gd name="T6" fmla="*/ 2147483647 w 192"/>
              <a:gd name="T7" fmla="*/ 2147483647 h 344"/>
              <a:gd name="T8" fmla="*/ 2147483647 w 192"/>
              <a:gd name="T9" fmla="*/ 2147483647 h 344"/>
              <a:gd name="T10" fmla="*/ 0 60000 65536"/>
              <a:gd name="T11" fmla="*/ 0 60000 65536"/>
              <a:gd name="T12" fmla="*/ 0 60000 65536"/>
              <a:gd name="T13" fmla="*/ 0 60000 65536"/>
              <a:gd name="T14" fmla="*/ 0 60000 65536"/>
              <a:gd name="T15" fmla="*/ 0 w 192"/>
              <a:gd name="T16" fmla="*/ 0 h 344"/>
              <a:gd name="T17" fmla="*/ 192 w 192"/>
              <a:gd name="T18" fmla="*/ 344 h 344"/>
            </a:gdLst>
            <a:ahLst/>
            <a:cxnLst>
              <a:cxn ang="T10">
                <a:pos x="T0" y="T1"/>
              </a:cxn>
              <a:cxn ang="T11">
                <a:pos x="T2" y="T3"/>
              </a:cxn>
              <a:cxn ang="T12">
                <a:pos x="T4" y="T5"/>
              </a:cxn>
              <a:cxn ang="T13">
                <a:pos x="T6" y="T7"/>
              </a:cxn>
              <a:cxn ang="T14">
                <a:pos x="T8" y="T9"/>
              </a:cxn>
            </a:cxnLst>
            <a:rect l="T15" t="T16" r="T17" b="T18"/>
            <a:pathLst>
              <a:path w="192" h="344">
                <a:moveTo>
                  <a:pt x="144" y="0"/>
                </a:moveTo>
                <a:cubicBezTo>
                  <a:pt x="108" y="12"/>
                  <a:pt x="72" y="24"/>
                  <a:pt x="48" y="48"/>
                </a:cubicBezTo>
                <a:cubicBezTo>
                  <a:pt x="24" y="72"/>
                  <a:pt x="0" y="104"/>
                  <a:pt x="0" y="144"/>
                </a:cubicBezTo>
                <a:cubicBezTo>
                  <a:pt x="0" y="184"/>
                  <a:pt x="16" y="256"/>
                  <a:pt x="48" y="288"/>
                </a:cubicBezTo>
                <a:cubicBezTo>
                  <a:pt x="80" y="320"/>
                  <a:pt x="176" y="344"/>
                  <a:pt x="192" y="336"/>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8" name="Text Box 22"/>
          <p:cNvSpPr txBox="1">
            <a:spLocks noChangeArrowheads="1"/>
          </p:cNvSpPr>
          <p:nvPr/>
        </p:nvSpPr>
        <p:spPr bwMode="auto">
          <a:xfrm>
            <a:off x="4419600" y="2744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θ</a:t>
            </a:r>
            <a:endParaRPr lang="en-US" b="0" i="1">
              <a:solidFill>
                <a:schemeClr val="bg1"/>
              </a:solidFill>
              <a:latin typeface="Times New Roman" pitchFamily="18" charset="0"/>
            </a:endParaRPr>
          </a:p>
        </p:txBody>
      </p:sp>
      <p:sp>
        <p:nvSpPr>
          <p:cNvPr id="24599" name="Text Box 23"/>
          <p:cNvSpPr txBox="1">
            <a:spLocks noChangeArrowheads="1"/>
          </p:cNvSpPr>
          <p:nvPr/>
        </p:nvSpPr>
        <p:spPr bwMode="auto">
          <a:xfrm>
            <a:off x="3200400" y="3125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φ</a:t>
            </a:r>
            <a:endParaRPr lang="en-US" b="0" i="1">
              <a:solidFill>
                <a:schemeClr val="bg1"/>
              </a:solidFill>
              <a:latin typeface="Times New Roman" pitchFamily="18" charset="0"/>
            </a:endParaRPr>
          </a:p>
        </p:txBody>
      </p:sp>
      <p:sp>
        <p:nvSpPr>
          <p:cNvPr id="1354776" name="Text Box 24"/>
          <p:cNvSpPr txBox="1">
            <a:spLocks noChangeArrowheads="1"/>
          </p:cNvSpPr>
          <p:nvPr/>
        </p:nvSpPr>
        <p:spPr bwMode="auto">
          <a:xfrm>
            <a:off x="914400" y="5699125"/>
            <a:ext cx="6858000" cy="701675"/>
          </a:xfrm>
          <a:prstGeom prst="rect">
            <a:avLst/>
          </a:prstGeom>
          <a:noFill/>
          <a:ln w="12700">
            <a:noFill/>
            <a:miter lim="800000"/>
            <a:headEnd type="none" w="sm" len="sm"/>
            <a:tailEnd type="none" w="sm" len="sm"/>
          </a:ln>
          <a:effectLst/>
        </p:spPr>
        <p:txBody>
          <a:bodyPr>
            <a:spAutoFit/>
          </a:bodyPr>
          <a:lstStyle/>
          <a:p>
            <a:pPr>
              <a:defRPr/>
            </a:pPr>
            <a:r>
              <a:rPr lang="en-US" sz="2000" b="0" dirty="0">
                <a:solidFill>
                  <a:schemeClr val="bg1"/>
                </a:solidFill>
                <a:latin typeface="Gill Sans"/>
                <a:cs typeface="Gill Sans"/>
              </a:rPr>
              <a:t>Therefore, retrieve documents based on how close the document is to the query (i.e., similarity ~ “closeness”)</a:t>
            </a:r>
          </a:p>
        </p:txBody>
      </p:sp>
    </p:spTree>
    <p:extLst>
      <p:ext uri="{BB962C8B-B14F-4D97-AF65-F5344CB8AC3E}">
        <p14:creationId xmlns:p14="http://schemas.microsoft.com/office/powerpoint/2010/main" val="686237274"/>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p:cNvSpPr>
            <a:spLocks noGrp="1" noChangeArrowheads="1"/>
          </p:cNvSpPr>
          <p:nvPr>
            <p:ph type="title"/>
          </p:nvPr>
        </p:nvSpPr>
        <p:spPr/>
        <p:txBody>
          <a:bodyPr/>
          <a:lstStyle/>
          <a:p>
            <a:r>
              <a:rPr lang="en-US"/>
              <a:t>Similarity Metric</a:t>
            </a:r>
          </a:p>
        </p:txBody>
      </p:sp>
      <p:sp>
        <p:nvSpPr>
          <p:cNvPr id="1355779" name="Rectangle 3"/>
          <p:cNvSpPr>
            <a:spLocks noGrp="1" noChangeArrowheads="1"/>
          </p:cNvSpPr>
          <p:nvPr>
            <p:ph type="body" idx="1"/>
          </p:nvPr>
        </p:nvSpPr>
        <p:spPr/>
        <p:txBody>
          <a:bodyPr/>
          <a:lstStyle/>
          <a:p>
            <a:r>
              <a:rPr lang="en-US" dirty="0" smtClean="0"/>
              <a:t>Use </a:t>
            </a:r>
            <a:r>
              <a:rPr lang="en-US" dirty="0"/>
              <a:t>“angle” between the vectors</a:t>
            </a:r>
            <a:r>
              <a:rPr lang="en-US"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Or, more generally, inner products:</a:t>
            </a:r>
            <a:endParaRPr lang="en-US" dirty="0"/>
          </a:p>
        </p:txBody>
      </p:sp>
      <p:pic>
        <p:nvPicPr>
          <p:cNvPr id="2" name="Picture 1"/>
          <p:cNvPicPr>
            <a:picLocks noChangeAspect="1"/>
          </p:cNvPicPr>
          <p:nvPr/>
        </p:nvPicPr>
        <p:blipFill>
          <a:blip r:embed="rId2"/>
          <a:stretch>
            <a:fillRect/>
          </a:stretch>
        </p:blipFill>
        <p:spPr>
          <a:xfrm>
            <a:off x="1165860" y="1752600"/>
            <a:ext cx="3383280" cy="289560"/>
          </a:xfrm>
          <a:prstGeom prst="rect">
            <a:avLst/>
          </a:prstGeom>
        </p:spPr>
      </p:pic>
      <p:pic>
        <p:nvPicPr>
          <p:cNvPr id="3" name="Picture 2"/>
          <p:cNvPicPr>
            <a:picLocks noChangeAspect="1"/>
          </p:cNvPicPr>
          <p:nvPr/>
        </p:nvPicPr>
        <p:blipFill>
          <a:blip r:embed="rId3"/>
          <a:stretch>
            <a:fillRect/>
          </a:stretch>
        </p:blipFill>
        <p:spPr>
          <a:xfrm>
            <a:off x="1143000" y="2072640"/>
            <a:ext cx="3528060" cy="289560"/>
          </a:xfrm>
          <a:prstGeom prst="rect">
            <a:avLst/>
          </a:prstGeom>
        </p:spPr>
      </p:pic>
      <p:pic>
        <p:nvPicPr>
          <p:cNvPr id="4" name="Picture 3"/>
          <p:cNvPicPr>
            <a:picLocks noChangeAspect="1"/>
          </p:cNvPicPr>
          <p:nvPr/>
        </p:nvPicPr>
        <p:blipFill>
          <a:blip r:embed="rId4"/>
          <a:stretch>
            <a:fillRect/>
          </a:stretch>
        </p:blipFill>
        <p:spPr>
          <a:xfrm>
            <a:off x="1577340" y="2514600"/>
            <a:ext cx="1775460" cy="647700"/>
          </a:xfrm>
          <a:prstGeom prst="rect">
            <a:avLst/>
          </a:prstGeom>
        </p:spPr>
      </p:pic>
      <p:pic>
        <p:nvPicPr>
          <p:cNvPr id="5" name="Picture 4"/>
          <p:cNvPicPr>
            <a:picLocks noChangeAspect="1"/>
          </p:cNvPicPr>
          <p:nvPr/>
        </p:nvPicPr>
        <p:blipFill>
          <a:blip r:embed="rId5"/>
          <a:stretch>
            <a:fillRect/>
          </a:stretch>
        </p:blipFill>
        <p:spPr>
          <a:xfrm>
            <a:off x="1508760" y="3291840"/>
            <a:ext cx="5806440" cy="899160"/>
          </a:xfrm>
          <a:prstGeom prst="rect">
            <a:avLst/>
          </a:prstGeom>
        </p:spPr>
      </p:pic>
      <p:pic>
        <p:nvPicPr>
          <p:cNvPr id="7" name="Picture 6"/>
          <p:cNvPicPr>
            <a:picLocks noChangeAspect="1"/>
          </p:cNvPicPr>
          <p:nvPr/>
        </p:nvPicPr>
        <p:blipFill>
          <a:blip r:embed="rId6"/>
          <a:stretch>
            <a:fillRect/>
          </a:stretch>
        </p:blipFill>
        <p:spPr>
          <a:xfrm>
            <a:off x="1447800" y="4953000"/>
            <a:ext cx="4069080" cy="762000"/>
          </a:xfrm>
          <a:prstGeom prst="rect">
            <a:avLst/>
          </a:prstGeom>
        </p:spPr>
      </p:pic>
    </p:spTree>
    <p:extLst>
      <p:ext uri="{BB962C8B-B14F-4D97-AF65-F5344CB8AC3E}">
        <p14:creationId xmlns:p14="http://schemas.microsoft.com/office/powerpoint/2010/main" val="4283630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57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55779">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Term Weighting</a:t>
            </a:r>
          </a:p>
        </p:txBody>
      </p:sp>
      <p:sp>
        <p:nvSpPr>
          <p:cNvPr id="25603" name="Rectangle 3"/>
          <p:cNvSpPr>
            <a:spLocks noGrp="1" noChangeArrowheads="1"/>
          </p:cNvSpPr>
          <p:nvPr>
            <p:ph type="body" idx="1"/>
          </p:nvPr>
        </p:nvSpPr>
        <p:spPr/>
        <p:txBody>
          <a:bodyPr/>
          <a:lstStyle/>
          <a:p>
            <a:r>
              <a:rPr lang="en-US" smtClean="0"/>
              <a:t>Term weights consist of two components</a:t>
            </a:r>
          </a:p>
          <a:p>
            <a:pPr lvl="1"/>
            <a:r>
              <a:rPr lang="en-US" smtClean="0"/>
              <a:t>Local: how important is the term in this document?</a:t>
            </a:r>
          </a:p>
          <a:p>
            <a:pPr lvl="1"/>
            <a:r>
              <a:rPr lang="en-US" smtClean="0"/>
              <a:t>Global: how important is the term in the collection? </a:t>
            </a:r>
          </a:p>
          <a:p>
            <a:r>
              <a:rPr lang="en-US" smtClean="0"/>
              <a:t>Here’s the intuition:</a:t>
            </a:r>
          </a:p>
          <a:p>
            <a:pPr lvl="1"/>
            <a:r>
              <a:rPr lang="en-US" smtClean="0"/>
              <a:t>Terms that appear often in a document should get high weights</a:t>
            </a:r>
          </a:p>
          <a:p>
            <a:pPr lvl="1"/>
            <a:r>
              <a:rPr lang="en-US" smtClean="0"/>
              <a:t>Terms that appear in many documents should get low weights</a:t>
            </a:r>
          </a:p>
          <a:p>
            <a:r>
              <a:rPr lang="en-US" smtClean="0"/>
              <a:t>How do we capture this mathematically?</a:t>
            </a:r>
          </a:p>
          <a:p>
            <a:pPr lvl="1"/>
            <a:r>
              <a:rPr lang="en-US" smtClean="0"/>
              <a:t>Term frequency (local)</a:t>
            </a:r>
          </a:p>
          <a:p>
            <a:pPr lvl="1"/>
            <a:r>
              <a:rPr lang="en-US" smtClean="0"/>
              <a:t>Inverse document frequency (global)</a:t>
            </a:r>
          </a:p>
        </p:txBody>
      </p:sp>
    </p:spTree>
    <p:extLst>
      <p:ext uri="{BB962C8B-B14F-4D97-AF65-F5344CB8AC3E}">
        <p14:creationId xmlns:p14="http://schemas.microsoft.com/office/powerpoint/2010/main" val="3995122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205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058" name="Rectangle 8"/>
          <p:cNvSpPr>
            <a:spLocks noGrp="1" noChangeArrowheads="1"/>
          </p:cNvSpPr>
          <p:nvPr>
            <p:ph type="title"/>
          </p:nvPr>
        </p:nvSpPr>
        <p:spPr/>
        <p:txBody>
          <a:bodyPr/>
          <a:lstStyle/>
          <a:p>
            <a:r>
              <a:rPr lang="en-US" smtClean="0"/>
              <a:t>TF.IDF Term Weighting</a:t>
            </a:r>
          </a:p>
        </p:txBody>
      </p:sp>
      <p:graphicFrame>
        <p:nvGraphicFramePr>
          <p:cNvPr id="2050" name="Object 2">
            <a:hlinkClick r:id="" action="ppaction://ole?verb=0"/>
          </p:cNvPr>
          <p:cNvGraphicFramePr>
            <a:graphicFrameLocks/>
          </p:cNvGraphicFramePr>
          <p:nvPr/>
        </p:nvGraphicFramePr>
        <p:xfrm>
          <a:off x="1847850" y="1905000"/>
          <a:ext cx="2266950" cy="889000"/>
        </p:xfrm>
        <a:graphic>
          <a:graphicData uri="http://schemas.openxmlformats.org/presentationml/2006/ole">
            <mc:AlternateContent xmlns:mc="http://schemas.openxmlformats.org/markup-compatibility/2006">
              <mc:Choice xmlns:v="urn:schemas-microsoft-com:vml" Requires="v">
                <p:oleObj spid="_x0000_s10846" name="Equation" r:id="rId4" imgW="1091880" imgH="431640" progId="Equation.3">
                  <p:embed/>
                </p:oleObj>
              </mc:Choice>
              <mc:Fallback>
                <p:oleObj name="Equation" r:id="rId4" imgW="1091880" imgH="4316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905000"/>
                        <a:ext cx="22669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1" name="Object 3">
            <a:hlinkClick r:id="" action="ppaction://ole?verb=0"/>
          </p:cNvPr>
          <p:cNvGraphicFramePr>
            <a:graphicFrameLocks/>
          </p:cNvGraphicFramePr>
          <p:nvPr>
            <p:extLst>
              <p:ext uri="{D42A27DB-BD31-4B8C-83A1-F6EECF244321}">
                <p14:modId xmlns:p14="http://schemas.microsoft.com/office/powerpoint/2010/main" val="1265649059"/>
              </p:ext>
            </p:extLst>
          </p:nvPr>
        </p:nvGraphicFramePr>
        <p:xfrm>
          <a:off x="2324100" y="2817813"/>
          <a:ext cx="606425" cy="496887"/>
        </p:xfrm>
        <a:graphic>
          <a:graphicData uri="http://schemas.openxmlformats.org/presentationml/2006/ole">
            <mc:AlternateContent xmlns:mc="http://schemas.openxmlformats.org/markup-compatibility/2006">
              <mc:Choice xmlns:v="urn:schemas-microsoft-com:vml" Requires="v">
                <p:oleObj spid="_x0000_s10847" name="Equation" r:id="rId6" imgW="291960" imgH="241200" progId="Equation.3">
                  <p:embed/>
                </p:oleObj>
              </mc:Choice>
              <mc:Fallback>
                <p:oleObj name="Equation" r:id="rId6" imgW="291960" imgH="241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4100" y="2817813"/>
                        <a:ext cx="6064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2" name="Object 4">
            <a:hlinkClick r:id="" action="ppaction://ole?verb=0"/>
          </p:cNvPr>
          <p:cNvGraphicFramePr>
            <a:graphicFrameLocks/>
          </p:cNvGraphicFramePr>
          <p:nvPr>
            <p:extLst>
              <p:ext uri="{D42A27DB-BD31-4B8C-83A1-F6EECF244321}">
                <p14:modId xmlns:p14="http://schemas.microsoft.com/office/powerpoint/2010/main" val="3049438237"/>
              </p:ext>
            </p:extLst>
          </p:nvPr>
        </p:nvGraphicFramePr>
        <p:xfrm>
          <a:off x="2363788" y="3427413"/>
          <a:ext cx="527050" cy="496887"/>
        </p:xfrm>
        <a:graphic>
          <a:graphicData uri="http://schemas.openxmlformats.org/presentationml/2006/ole">
            <mc:AlternateContent xmlns:mc="http://schemas.openxmlformats.org/markup-compatibility/2006">
              <mc:Choice xmlns:v="urn:schemas-microsoft-com:vml" Requires="v">
                <p:oleObj spid="_x0000_s10848" name="Equation" r:id="rId8" imgW="253800" imgH="241200" progId="Equation.3">
                  <p:embed/>
                </p:oleObj>
              </mc:Choice>
              <mc:Fallback>
                <p:oleObj name="Equation" r:id="rId8" imgW="253800" imgH="241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3788" y="3427413"/>
                        <a:ext cx="52705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3" name="Object 5">
            <a:hlinkClick r:id="" action="ppaction://ole?verb=0"/>
          </p:cNvPr>
          <p:cNvGraphicFramePr>
            <a:graphicFrameLocks/>
          </p:cNvGraphicFramePr>
          <p:nvPr>
            <p:extLst>
              <p:ext uri="{D42A27DB-BD31-4B8C-83A1-F6EECF244321}">
                <p14:modId xmlns:p14="http://schemas.microsoft.com/office/powerpoint/2010/main" val="4262666319"/>
              </p:ext>
            </p:extLst>
          </p:nvPr>
        </p:nvGraphicFramePr>
        <p:xfrm>
          <a:off x="2441575" y="4070350"/>
          <a:ext cx="369888" cy="365125"/>
        </p:xfrm>
        <a:graphic>
          <a:graphicData uri="http://schemas.openxmlformats.org/presentationml/2006/ole">
            <mc:AlternateContent xmlns:mc="http://schemas.openxmlformats.org/markup-compatibility/2006">
              <mc:Choice xmlns:v="urn:schemas-microsoft-com:vml" Requires="v">
                <p:oleObj spid="_x0000_s10849" name="Equation" r:id="rId10" imgW="177480" imgH="177480" progId="Equation.3">
                  <p:embed/>
                </p:oleObj>
              </mc:Choice>
              <mc:Fallback>
                <p:oleObj name="Equation" r:id="rId10" imgW="177480" imgH="177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575" y="4070350"/>
                        <a:ext cx="36988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4" name="Object 6">
            <a:hlinkClick r:id="" action="ppaction://ole?verb=0"/>
          </p:cNvPr>
          <p:cNvGraphicFramePr>
            <a:graphicFrameLocks/>
          </p:cNvGraphicFramePr>
          <p:nvPr>
            <p:extLst>
              <p:ext uri="{D42A27DB-BD31-4B8C-83A1-F6EECF244321}">
                <p14:modId xmlns:p14="http://schemas.microsoft.com/office/powerpoint/2010/main" val="2231430831"/>
              </p:ext>
            </p:extLst>
          </p:nvPr>
        </p:nvGraphicFramePr>
        <p:xfrm>
          <a:off x="2468563" y="4603750"/>
          <a:ext cx="317500" cy="471488"/>
        </p:xfrm>
        <a:graphic>
          <a:graphicData uri="http://schemas.openxmlformats.org/presentationml/2006/ole">
            <mc:AlternateContent xmlns:mc="http://schemas.openxmlformats.org/markup-compatibility/2006">
              <mc:Choice xmlns:v="urn:schemas-microsoft-com:vml" Requires="v">
                <p:oleObj spid="_x0000_s10850" name="Equation" r:id="rId12" imgW="152280" imgH="228600" progId="Equation.3">
                  <p:embed/>
                </p:oleObj>
              </mc:Choice>
              <mc:Fallback>
                <p:oleObj name="Equation" r:id="rId12" imgW="152280" imgH="2286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8563" y="4603750"/>
                        <a:ext cx="31750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9" name="Text Box 14"/>
          <p:cNvSpPr txBox="1">
            <a:spLocks noChangeArrowheads="1"/>
          </p:cNvSpPr>
          <p:nvPr/>
        </p:nvSpPr>
        <p:spPr bwMode="auto">
          <a:xfrm>
            <a:off x="2973388" y="2895600"/>
            <a:ext cx="3902781"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weight assigned to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0" name="Text Box 16"/>
          <p:cNvSpPr txBox="1">
            <a:spLocks noChangeArrowheads="1"/>
          </p:cNvSpPr>
          <p:nvPr/>
        </p:nvSpPr>
        <p:spPr bwMode="auto">
          <a:xfrm>
            <a:off x="2973388" y="3505200"/>
            <a:ext cx="4533062"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occurrence of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1" name="Text Box 17"/>
          <p:cNvSpPr txBox="1">
            <a:spLocks noChangeArrowheads="1"/>
          </p:cNvSpPr>
          <p:nvPr/>
        </p:nvSpPr>
        <p:spPr bwMode="auto">
          <a:xfrm>
            <a:off x="2973388" y="4070350"/>
            <a:ext cx="4104647"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in entire collection</a:t>
            </a:r>
            <a:endParaRPr lang="en-US" sz="1800" b="0" i="1">
              <a:solidFill>
                <a:schemeClr val="bg2"/>
              </a:solidFill>
              <a:latin typeface="Gill Sans"/>
              <a:cs typeface="Gill Sans"/>
            </a:endParaRPr>
          </a:p>
        </p:txBody>
      </p:sp>
      <p:sp>
        <p:nvSpPr>
          <p:cNvPr id="2062" name="Text Box 18"/>
          <p:cNvSpPr txBox="1">
            <a:spLocks noChangeArrowheads="1"/>
          </p:cNvSpPr>
          <p:nvPr/>
        </p:nvSpPr>
        <p:spPr bwMode="auto">
          <a:xfrm>
            <a:off x="2973388" y="4648200"/>
            <a:ext cx="3385324"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with term </a:t>
            </a:r>
            <a:r>
              <a:rPr lang="en-US" sz="1800" b="0" i="1">
                <a:solidFill>
                  <a:schemeClr val="bg2"/>
                </a:solidFill>
                <a:latin typeface="Gill Sans"/>
                <a:cs typeface="Gill Sans"/>
              </a:rPr>
              <a:t>i</a:t>
            </a:r>
          </a:p>
        </p:txBody>
      </p:sp>
    </p:spTree>
    <p:extLst>
      <p:ext uri="{BB962C8B-B14F-4D97-AF65-F5344CB8AC3E}">
        <p14:creationId xmlns:p14="http://schemas.microsoft.com/office/powerpoint/2010/main" val="14390771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a:spLocks noChangeArrowheads="1"/>
          </p:cNvSpPr>
          <p:nvPr/>
        </p:nvSpPr>
        <p:spPr bwMode="auto">
          <a:xfrm>
            <a:off x="7973568"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Inverted Index: TF.IDF</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8" name="Text Box 99"/>
          <p:cNvSpPr txBox="1">
            <a:spLocks noChangeArrowheads="1"/>
          </p:cNvSpPr>
          <p:nvPr/>
        </p:nvSpPr>
        <p:spPr bwMode="auto">
          <a:xfrm>
            <a:off x="2447925" y="1905000"/>
            <a:ext cx="358592" cy="369332"/>
          </a:xfrm>
          <a:prstGeom prst="rect">
            <a:avLst/>
          </a:prstGeom>
          <a:noFill/>
          <a:ln w="9525">
            <a:noFill/>
            <a:miter lim="800000"/>
            <a:headEnd/>
            <a:tailEnd/>
          </a:ln>
        </p:spPr>
        <p:txBody>
          <a:bodyPr wrap="none">
            <a:spAutoFit/>
          </a:bodyPr>
          <a:lstStyle/>
          <a:p>
            <a:r>
              <a:rPr lang="en-US" sz="1800" b="0" i="1" dirty="0" err="1">
                <a:solidFill>
                  <a:schemeClr val="bg1"/>
                </a:solidFill>
                <a:latin typeface="Gill Sans"/>
                <a:cs typeface="Gill Sans"/>
              </a:rPr>
              <a:t>tf</a:t>
            </a:r>
            <a:endParaRPr lang="en-US" sz="1800" b="0" i="1" dirty="0">
              <a:solidFill>
                <a:schemeClr val="bg1"/>
              </a:solidFill>
              <a:latin typeface="Gill Sans"/>
              <a:cs typeface="Gill Sans"/>
            </a:endParaRPr>
          </a:p>
        </p:txBody>
      </p:sp>
      <p:sp>
        <p:nvSpPr>
          <p:cNvPr id="59" name="Text Box 101"/>
          <p:cNvSpPr txBox="1">
            <a:spLocks noChangeArrowheads="1"/>
          </p:cNvSpPr>
          <p:nvPr/>
        </p:nvSpPr>
        <p:spPr bwMode="auto">
          <a:xfrm>
            <a:off x="3200400" y="2209800"/>
            <a:ext cx="397064" cy="369332"/>
          </a:xfrm>
          <a:prstGeom prst="rect">
            <a:avLst/>
          </a:prstGeom>
          <a:noFill/>
          <a:ln w="9525">
            <a:noFill/>
            <a:miter lim="800000"/>
            <a:headEnd/>
            <a:tailEnd/>
          </a:ln>
        </p:spPr>
        <p:txBody>
          <a:bodyPr wrap="none">
            <a:spAutoFit/>
          </a:bodyPr>
          <a:lstStyle/>
          <a:p>
            <a:r>
              <a:rPr lang="en-US" sz="1800" b="0" i="1" dirty="0" err="1" smtClean="0">
                <a:solidFill>
                  <a:schemeClr val="bg1"/>
                </a:solidFill>
                <a:latin typeface="Gill Sans"/>
                <a:cs typeface="Gill Sans"/>
              </a:rPr>
              <a:t>df</a:t>
            </a:r>
            <a:endParaRPr lang="en-US" sz="1800" b="0" i="1" dirty="0">
              <a:solidFill>
                <a:schemeClr val="bg1"/>
              </a:solidFill>
              <a:latin typeface="Gill Sans"/>
              <a:cs typeface="Gill Sans"/>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5" name="Rectangle 7"/>
          <p:cNvSpPr>
            <a:spLocks noChangeArrowheads="1"/>
          </p:cNvSpPr>
          <p:nvPr/>
        </p:nvSpPr>
        <p:spPr bwMode="auto">
          <a:xfrm>
            <a:off x="76962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cxnSp>
        <p:nvCxnSpPr>
          <p:cNvPr id="194" name="Straight Arrow Connector 236"/>
          <p:cNvCxnSpPr>
            <a:cxnSpLocks noChangeShapeType="1"/>
            <a:stCxn id="182" idx="3"/>
            <a:endCxn id="165" idx="1"/>
          </p:cNvCxnSpPr>
          <p:nvPr/>
        </p:nvCxnSpPr>
        <p:spPr bwMode="auto">
          <a:xfrm>
            <a:off x="7523163"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694582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Positional Indexes</a:t>
            </a:r>
            <a:endParaRPr lang="en-US" dirty="0"/>
          </a:p>
        </p:txBody>
      </p:sp>
      <p:sp>
        <p:nvSpPr>
          <p:cNvPr id="4" name="Content Placeholder 3"/>
          <p:cNvSpPr>
            <a:spLocks noGrp="1"/>
          </p:cNvSpPr>
          <p:nvPr>
            <p:ph idx="1"/>
          </p:nvPr>
        </p:nvSpPr>
        <p:spPr/>
        <p:txBody>
          <a:bodyPr/>
          <a:lstStyle/>
          <a:p>
            <a:r>
              <a:rPr lang="en-US" dirty="0" smtClean="0"/>
              <a:t>Store term position in postings</a:t>
            </a:r>
          </a:p>
          <a:p>
            <a:r>
              <a:rPr lang="en-US" dirty="0" smtClean="0"/>
              <a:t>Supports richer queries (e.g., proximity)</a:t>
            </a:r>
          </a:p>
          <a:p>
            <a:r>
              <a:rPr lang="en-US" dirty="0" smtClean="0"/>
              <a:t>Naturally, leads to larger indexes…</a:t>
            </a:r>
            <a:endParaRPr lang="en-US" dirty="0"/>
          </a:p>
        </p:txBody>
      </p:sp>
    </p:spTree>
    <p:extLst>
      <p:ext uri="{BB962C8B-B14F-4D97-AF65-F5344CB8AC3E}">
        <p14:creationId xmlns:p14="http://schemas.microsoft.com/office/powerpoint/2010/main" val="1088999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19"/>
          <p:cNvSpPr>
            <a:spLocks noChangeArrowheads="1"/>
          </p:cNvSpPr>
          <p:nvPr/>
        </p:nvSpPr>
        <p:spPr bwMode="auto">
          <a:xfrm>
            <a:off x="8549640"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74" name="Rectangle 19"/>
          <p:cNvSpPr>
            <a:spLocks noChangeArrowheads="1"/>
          </p:cNvSpPr>
          <p:nvPr/>
        </p:nvSpPr>
        <p:spPr bwMode="auto">
          <a:xfrm>
            <a:off x="7525512" y="2615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79" name="Rectangle 19"/>
          <p:cNvSpPr>
            <a:spLocks noChangeArrowheads="1"/>
          </p:cNvSpPr>
          <p:nvPr/>
        </p:nvSpPr>
        <p:spPr bwMode="auto">
          <a:xfrm>
            <a:off x="7525512"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90" name="Rectangle 19"/>
          <p:cNvSpPr>
            <a:spLocks noChangeArrowheads="1"/>
          </p:cNvSpPr>
          <p:nvPr/>
        </p:nvSpPr>
        <p:spPr bwMode="auto">
          <a:xfrm>
            <a:off x="7525512" y="3374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1" name="Rectangle 19"/>
          <p:cNvSpPr>
            <a:spLocks noChangeArrowheads="1"/>
          </p:cNvSpPr>
          <p:nvPr/>
        </p:nvSpPr>
        <p:spPr bwMode="auto">
          <a:xfrm>
            <a:off x="7525512" y="2990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2" name="Rectangle 19"/>
          <p:cNvSpPr>
            <a:spLocks noChangeArrowheads="1"/>
          </p:cNvSpPr>
          <p:nvPr/>
        </p:nvSpPr>
        <p:spPr bwMode="auto">
          <a:xfrm>
            <a:off x="7525512" y="4133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3" name="Rectangle 19"/>
          <p:cNvSpPr>
            <a:spLocks noChangeArrowheads="1"/>
          </p:cNvSpPr>
          <p:nvPr/>
        </p:nvSpPr>
        <p:spPr bwMode="auto">
          <a:xfrm>
            <a:off x="7525512" y="4517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5" name="Rectangle 19"/>
          <p:cNvSpPr>
            <a:spLocks noChangeArrowheads="1"/>
          </p:cNvSpPr>
          <p:nvPr/>
        </p:nvSpPr>
        <p:spPr bwMode="auto">
          <a:xfrm>
            <a:off x="7525512" y="4901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6" name="Rectangle 19"/>
          <p:cNvSpPr>
            <a:spLocks noChangeArrowheads="1"/>
          </p:cNvSpPr>
          <p:nvPr/>
        </p:nvSpPr>
        <p:spPr bwMode="auto">
          <a:xfrm>
            <a:off x="7525512" y="5276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7" name="Rectangle 19"/>
          <p:cNvSpPr>
            <a:spLocks noChangeArrowheads="1"/>
          </p:cNvSpPr>
          <p:nvPr/>
        </p:nvSpPr>
        <p:spPr bwMode="auto">
          <a:xfrm>
            <a:off x="7525512" y="5660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9" name="Rectangle 19"/>
          <p:cNvSpPr>
            <a:spLocks noChangeArrowheads="1"/>
          </p:cNvSpPr>
          <p:nvPr/>
        </p:nvSpPr>
        <p:spPr bwMode="auto">
          <a:xfrm>
            <a:off x="7525512" y="6044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8" name="Rectangle 7"/>
          <p:cNvSpPr>
            <a:spLocks noChangeArrowheads="1"/>
          </p:cNvSpPr>
          <p:nvPr/>
        </p:nvSpPr>
        <p:spPr bwMode="auto">
          <a:xfrm>
            <a:off x="8266176"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 name="Title 3"/>
          <p:cNvSpPr>
            <a:spLocks noGrp="1"/>
          </p:cNvSpPr>
          <p:nvPr>
            <p:ph type="title"/>
          </p:nvPr>
        </p:nvSpPr>
        <p:spPr/>
        <p:txBody>
          <a:bodyPr/>
          <a:lstStyle/>
          <a:p>
            <a:r>
              <a:rPr lang="en-US" dirty="0" smtClean="0"/>
              <a:t>Inverted Index: Positional Information</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8" name="Text Box 99"/>
          <p:cNvSpPr txBox="1">
            <a:spLocks noChangeArrowheads="1"/>
          </p:cNvSpPr>
          <p:nvPr/>
        </p:nvSpPr>
        <p:spPr bwMode="auto">
          <a:xfrm>
            <a:off x="2447925" y="1905000"/>
            <a:ext cx="312906" cy="369332"/>
          </a:xfrm>
          <a:prstGeom prst="rect">
            <a:avLst/>
          </a:prstGeom>
          <a:noFill/>
          <a:ln w="9525">
            <a:noFill/>
            <a:miter lim="800000"/>
            <a:headEnd/>
            <a:tailEnd/>
          </a:ln>
        </p:spPr>
        <p:txBody>
          <a:bodyPr wrap="none">
            <a:spAutoFit/>
          </a:bodyPr>
          <a:lstStyle/>
          <a:p>
            <a:r>
              <a:rPr lang="en-US" sz="1800" b="0" i="1" dirty="0" err="1">
                <a:solidFill>
                  <a:schemeClr val="bg1"/>
                </a:solidFill>
              </a:rPr>
              <a:t>tf</a:t>
            </a:r>
            <a:endParaRPr lang="en-US" sz="1800" b="0" i="1" dirty="0">
              <a:solidFill>
                <a:schemeClr val="bg1"/>
              </a:solidFill>
            </a:endParaRPr>
          </a:p>
        </p:txBody>
      </p:sp>
      <p:sp>
        <p:nvSpPr>
          <p:cNvPr id="59" name="Text Box 101"/>
          <p:cNvSpPr txBox="1">
            <a:spLocks noChangeArrowheads="1"/>
          </p:cNvSpPr>
          <p:nvPr/>
        </p:nvSpPr>
        <p:spPr bwMode="auto">
          <a:xfrm>
            <a:off x="3200400" y="2209800"/>
            <a:ext cx="377026" cy="369332"/>
          </a:xfrm>
          <a:prstGeom prst="rect">
            <a:avLst/>
          </a:prstGeom>
          <a:noFill/>
          <a:ln w="9525">
            <a:noFill/>
            <a:miter lim="800000"/>
            <a:headEnd/>
            <a:tailEnd/>
          </a:ln>
        </p:spPr>
        <p:txBody>
          <a:bodyPr wrap="none">
            <a:spAutoFit/>
          </a:bodyPr>
          <a:lstStyle/>
          <a:p>
            <a:r>
              <a:rPr lang="en-US" sz="1800" b="0" i="1" dirty="0" err="1" smtClean="0">
                <a:solidFill>
                  <a:schemeClr val="bg1"/>
                </a:solidFill>
              </a:rPr>
              <a:t>df</a:t>
            </a:r>
            <a:endParaRPr lang="en-US" sz="1800" b="0" i="1" dirty="0">
              <a:solidFill>
                <a:schemeClr val="bg1"/>
              </a:solidFill>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5" name="Rectangle 7"/>
          <p:cNvSpPr>
            <a:spLocks noChangeArrowheads="1"/>
          </p:cNvSpPr>
          <p:nvPr/>
        </p:nvSpPr>
        <p:spPr bwMode="auto">
          <a:xfrm>
            <a:off x="7991856"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cxnSp>
        <p:nvCxnSpPr>
          <p:cNvPr id="194" name="Straight Arrow Connector 236"/>
          <p:cNvCxnSpPr>
            <a:cxnSpLocks noChangeShapeType="1"/>
          </p:cNvCxnSpPr>
          <p:nvPr/>
        </p:nvCxnSpPr>
        <p:spPr bwMode="auto">
          <a:xfrm>
            <a:off x="7818120"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12040831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9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174" grpId="0" animBg="1"/>
      <p:bldP spid="179" grpId="0" animBg="1"/>
      <p:bldP spid="190" grpId="0" animBg="1"/>
      <p:bldP spid="191" grpId="0" animBg="1"/>
      <p:bldP spid="192" grpId="0" animBg="1"/>
      <p:bldP spid="193" grpId="0" animBg="1"/>
      <p:bldP spid="195" grpId="0" animBg="1"/>
      <p:bldP spid="196" grpId="0" animBg="1"/>
      <p:bldP spid="197" grpId="0" animBg="1"/>
      <p:bldP spid="199" grpId="0" animBg="1"/>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Retrieval in a Nutshell</a:t>
            </a:r>
            <a:endParaRPr lang="en-US" dirty="0"/>
          </a:p>
        </p:txBody>
      </p:sp>
      <p:sp>
        <p:nvSpPr>
          <p:cNvPr id="3" name="Content Placeholder 2"/>
          <p:cNvSpPr>
            <a:spLocks noGrp="1"/>
          </p:cNvSpPr>
          <p:nvPr>
            <p:ph idx="1"/>
          </p:nvPr>
        </p:nvSpPr>
        <p:spPr/>
        <p:txBody>
          <a:bodyPr/>
          <a:lstStyle/>
          <a:p>
            <a:r>
              <a:rPr lang="en-US" dirty="0" smtClean="0"/>
              <a:t>Look up postings lists corresponding to query terms</a:t>
            </a:r>
          </a:p>
          <a:p>
            <a:r>
              <a:rPr lang="en-US" dirty="0" smtClean="0"/>
              <a:t>Traverse postings for each query term</a:t>
            </a:r>
          </a:p>
          <a:p>
            <a:r>
              <a:rPr lang="en-US" dirty="0" smtClean="0"/>
              <a:t>Store partial query-document scores in accumulators</a:t>
            </a:r>
          </a:p>
          <a:p>
            <a:r>
              <a:rPr lang="en-US" dirty="0" smtClean="0"/>
              <a:t>Select top </a:t>
            </a:r>
            <a:r>
              <a:rPr lang="en-US" i="1" dirty="0" smtClean="0"/>
              <a:t>k</a:t>
            </a:r>
            <a:r>
              <a:rPr lang="en-US" dirty="0" smtClean="0"/>
              <a:t> results to return</a:t>
            </a:r>
            <a:endParaRPr lang="en-US" dirty="0"/>
          </a:p>
        </p:txBody>
      </p:sp>
    </p:spTree>
    <p:extLst>
      <p:ext uri="{BB962C8B-B14F-4D97-AF65-F5344CB8AC3E}">
        <p14:creationId xmlns:p14="http://schemas.microsoft.com/office/powerpoint/2010/main" val="4422192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Data Warehouses</a:t>
            </a:r>
            <a:endParaRPr lang="en-US" dirty="0"/>
          </a:p>
        </p:txBody>
      </p:sp>
      <p:pic>
        <p:nvPicPr>
          <p:cNvPr id="3" name="Picture 2" descr="Star-schema-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30817"/>
            <a:ext cx="7239000" cy="4384183"/>
          </a:xfrm>
          <a:prstGeom prst="rect">
            <a:avLst/>
          </a:prstGeom>
        </p:spPr>
      </p:pic>
      <p:sp>
        <p:nvSpPr>
          <p:cNvPr id="5" name="TextBox 4"/>
          <p:cNvSpPr txBox="1"/>
          <p:nvPr/>
        </p:nvSpPr>
        <p:spPr>
          <a:xfrm>
            <a:off x="403507" y="4401741"/>
            <a:ext cx="5463893" cy="1846659"/>
          </a:xfrm>
          <a:prstGeom prst="rect">
            <a:avLst/>
          </a:prstGeom>
          <a:noFill/>
        </p:spPr>
        <p:txBody>
          <a:bodyPr wrap="none" rtlCol="0">
            <a:spAutoFit/>
          </a:bodyPr>
          <a:lstStyle/>
          <a:p>
            <a:r>
              <a:rPr lang="en-US" sz="1400" b="0" dirty="0" smtClean="0">
                <a:solidFill>
                  <a:schemeClr val="bg1"/>
                </a:solidFill>
                <a:latin typeface="Andale Mono"/>
                <a:cs typeface="Andale Mono"/>
              </a:rPr>
              <a:t>SELECT  </a:t>
            </a:r>
            <a:r>
              <a:rPr lang="en-US" sz="1400" b="0" dirty="0" err="1">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F.Units_Sold</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FROM </a:t>
            </a:r>
            <a:r>
              <a:rPr lang="en-US" sz="1400" b="0" dirty="0" err="1">
                <a:solidFill>
                  <a:schemeClr val="bg1"/>
                </a:solidFill>
                <a:latin typeface="Andale Mono"/>
                <a:cs typeface="Andale Mono"/>
              </a:rPr>
              <a:t>Fact_Sales</a:t>
            </a:r>
            <a:r>
              <a:rPr lang="en-US" sz="1400" b="0" dirty="0">
                <a:solidFill>
                  <a:schemeClr val="bg1"/>
                </a:solidFill>
                <a:latin typeface="Andale Mono"/>
                <a:cs typeface="Andale Mono"/>
              </a:rPr>
              <a:t> F</a:t>
            </a: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Dim_Date</a:t>
            </a:r>
            <a:r>
              <a:rPr lang="en-US" sz="1400" b="0" dirty="0">
                <a:solidFill>
                  <a:schemeClr val="bg1"/>
                </a:solidFill>
                <a:latin typeface="Andale Mono"/>
                <a:cs typeface="Andale Mono"/>
              </a:rPr>
              <a:t> D    ON </a:t>
            </a:r>
            <a:r>
              <a:rPr lang="en-US" sz="1400" b="0" dirty="0" err="1">
                <a:solidFill>
                  <a:schemeClr val="bg1"/>
                </a:solidFill>
                <a:latin typeface="Andale Mono"/>
                <a:cs typeface="Andale Mono"/>
              </a:rPr>
              <a:t>F.Date_Id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D.Id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Dim_Store</a:t>
            </a:r>
            <a:r>
              <a:rPr lang="en-US" sz="1400" b="0" dirty="0">
                <a:solidFill>
                  <a:schemeClr val="bg1"/>
                </a:solidFill>
                <a:latin typeface="Andale Mono"/>
                <a:cs typeface="Andale Mono"/>
              </a:rPr>
              <a:t> S   ON </a:t>
            </a:r>
            <a:r>
              <a:rPr lang="en-US" sz="1400" b="0" dirty="0" err="1">
                <a:solidFill>
                  <a:schemeClr val="bg1"/>
                </a:solidFill>
                <a:latin typeface="Andale Mono"/>
                <a:cs typeface="Andale Mono"/>
              </a:rPr>
              <a:t>F.Store_Id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S.Id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Dim_Product</a:t>
            </a:r>
            <a:r>
              <a:rPr lang="en-US" sz="1400" b="0" dirty="0">
                <a:solidFill>
                  <a:schemeClr val="bg1"/>
                </a:solidFill>
                <a:latin typeface="Andale Mono"/>
                <a:cs typeface="Andale Mono"/>
              </a:rPr>
              <a:t> P ON </a:t>
            </a:r>
            <a:r>
              <a:rPr lang="en-US" sz="1400" b="0" dirty="0" err="1">
                <a:solidFill>
                  <a:schemeClr val="bg1"/>
                </a:solidFill>
                <a:latin typeface="Andale Mono"/>
                <a:cs typeface="Andale Mono"/>
              </a:rPr>
              <a:t>F.Product_Id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P.Id</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WHERE D.YEAR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1997 AND </a:t>
            </a:r>
            <a:r>
              <a:rPr lang="en-US" sz="1400" b="0" dirty="0" err="1">
                <a:solidFill>
                  <a:schemeClr val="bg1"/>
                </a:solidFill>
                <a:latin typeface="Andale Mono"/>
                <a:cs typeface="Andale Mono"/>
              </a:rPr>
              <a:t>P.Product_Category</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tv</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GROUP </a:t>
            </a:r>
            <a:r>
              <a:rPr lang="en-US" sz="1400" b="0" dirty="0" smtClean="0">
                <a:solidFill>
                  <a:schemeClr val="bg1"/>
                </a:solidFill>
                <a:latin typeface="Andale Mono"/>
                <a:cs typeface="Andale Mono"/>
              </a:rPr>
              <a:t>BY </a:t>
            </a:r>
            <a:r>
              <a:rPr lang="en-US" sz="1400" b="0" dirty="0" err="1" smtClean="0">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smtClean="0">
                <a:solidFill>
                  <a:schemeClr val="bg1"/>
                </a:solidFill>
                <a:latin typeface="Andale Mono"/>
                <a:cs typeface="Andale Mono"/>
              </a:rPr>
              <a:t>;</a:t>
            </a:r>
            <a:endParaRPr lang="en-US" sz="1400" b="0" dirty="0">
              <a:solidFill>
                <a:schemeClr val="bg1"/>
              </a:solidFill>
              <a:latin typeface="Andale Mono"/>
              <a:cs typeface="Andale Mono"/>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Wikipedia (Star Schema)</a:t>
            </a:r>
            <a:endParaRPr lang="en-US" sz="1000" b="0" dirty="0">
              <a:solidFill>
                <a:schemeClr val="bg2"/>
              </a:solidFill>
            </a:endParaRPr>
          </a:p>
        </p:txBody>
      </p:sp>
    </p:spTree>
    <p:extLst>
      <p:ext uri="{BB962C8B-B14F-4D97-AF65-F5344CB8AC3E}">
        <p14:creationId xmlns:p14="http://schemas.microsoft.com/office/powerpoint/2010/main" val="32774927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Document-at-a-Time</a:t>
            </a:r>
            <a:endParaRPr lang="en-US" dirty="0"/>
          </a:p>
        </p:txBody>
      </p:sp>
      <p:sp>
        <p:nvSpPr>
          <p:cNvPr id="3" name="Content Placeholder 2"/>
          <p:cNvSpPr>
            <a:spLocks noGrp="1"/>
          </p:cNvSpPr>
          <p:nvPr>
            <p:ph idx="1"/>
          </p:nvPr>
        </p:nvSpPr>
        <p:spPr/>
        <p:txBody>
          <a:bodyPr/>
          <a:lstStyle/>
          <a:p>
            <a:r>
              <a:rPr lang="en-US" dirty="0" smtClean="0"/>
              <a:t>Evaluate documents one at a time (score all query terms)</a:t>
            </a:r>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Small memory footprint (good)</a:t>
            </a:r>
          </a:p>
          <a:p>
            <a:pPr lvl="1"/>
            <a:r>
              <a:rPr lang="en-US" dirty="0" smtClean="0"/>
              <a:t>Skipping possible to avoid reading all postings (good)</a:t>
            </a:r>
          </a:p>
          <a:p>
            <a:pPr lvl="1"/>
            <a:r>
              <a:rPr lang="en-US" dirty="0" smtClean="0"/>
              <a:t>More seeks and irregular data accesses (bad)</a:t>
            </a:r>
            <a:endParaRPr lang="en-US" dirty="0"/>
          </a:p>
        </p:txBody>
      </p:sp>
      <p:sp>
        <p:nvSpPr>
          <p:cNvPr id="5" name="TextBox 4"/>
          <p:cNvSpPr txBox="1"/>
          <p:nvPr/>
        </p:nvSpPr>
        <p:spPr>
          <a:xfrm>
            <a:off x="762000"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0"/>
          <p:cNvGrpSpPr/>
          <p:nvPr/>
        </p:nvGrpSpPr>
        <p:grpSpPr bwMode="ltGray">
          <a:xfrm>
            <a:off x="1752600" y="2176046"/>
            <a:ext cx="5419050" cy="338554"/>
            <a:chOff x="1752600" y="2176046"/>
            <a:chExt cx="5419050" cy="338554"/>
          </a:xfrm>
        </p:grpSpPr>
        <p:sp>
          <p:nvSpPr>
            <p:cNvPr id="6" name="Rectangle 5"/>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21760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17188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39"/>
          <p:cNvGrpSpPr/>
          <p:nvPr/>
        </p:nvGrpSpPr>
        <p:grpSpPr bwMode="ltGray">
          <a:xfrm>
            <a:off x="2590800" y="1718846"/>
            <a:ext cx="4580850" cy="338554"/>
            <a:chOff x="2590800" y="1718846"/>
            <a:chExt cx="4580850" cy="338554"/>
          </a:xfrm>
        </p:grpSpPr>
        <p:sp>
          <p:nvSpPr>
            <p:cNvPr id="22" name="Rectangle 21"/>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6781800" y="17188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26" name="Down Arrow 25"/>
          <p:cNvSpPr/>
          <p:nvPr/>
        </p:nvSpPr>
        <p:spPr bwMode="auto">
          <a:xfrm rot="10800000">
            <a:off x="1981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29" name="Down Arrow 28"/>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0" name="Down Arrow 29"/>
          <p:cNvSpPr/>
          <p:nvPr/>
        </p:nvSpPr>
        <p:spPr bwMode="auto">
          <a:xfrm rot="10800000">
            <a:off x="36576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2" name="Down Arrow 31"/>
          <p:cNvSpPr/>
          <p:nvPr/>
        </p:nvSpPr>
        <p:spPr bwMode="auto">
          <a:xfrm rot="10800000">
            <a:off x="44958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3" name="Down Arrow 32"/>
          <p:cNvSpPr/>
          <p:nvPr/>
        </p:nvSpPr>
        <p:spPr bwMode="auto">
          <a:xfrm rot="10800000">
            <a:off x="53340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4" name="Down Arrow 33"/>
          <p:cNvSpPr/>
          <p:nvPr/>
        </p:nvSpPr>
        <p:spPr bwMode="auto">
          <a:xfrm rot="10800000">
            <a:off x="6172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5" name="Rounded Rectangle 34"/>
          <p:cNvSpPr/>
          <p:nvPr/>
        </p:nvSpPr>
        <p:spPr bwMode="auto">
          <a:xfrm>
            <a:off x="1676400" y="3505200"/>
            <a:ext cx="182880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Gill Sans"/>
                <a:cs typeface="Gill Sans"/>
              </a:rPr>
              <a:t>Accumulators</a:t>
            </a:r>
          </a:p>
          <a:p>
            <a:pPr marL="0" marR="0" indent="0" algn="ctr" defTabSz="914400" rtl="0" eaLnBrk="0" fontAlgn="base" latinLnBrk="0" hangingPunct="0">
              <a:lnSpc>
                <a:spcPct val="100000"/>
              </a:lnSpc>
              <a:spcBef>
                <a:spcPct val="0"/>
              </a:spcBef>
              <a:spcAft>
                <a:spcPct val="0"/>
              </a:spcAft>
              <a:buClrTx/>
              <a:buSzTx/>
              <a:buFontTx/>
              <a:buNone/>
              <a:tabLst/>
            </a:pPr>
            <a:r>
              <a:rPr lang="en-US" sz="1400" b="0" dirty="0" smtClean="0">
                <a:solidFill>
                  <a:schemeClr val="bg1"/>
                </a:solidFill>
                <a:latin typeface="Gill Sans"/>
                <a:cs typeface="Gill Sans"/>
              </a:rPr>
              <a:t>(e.g. min heap</a:t>
            </a:r>
            <a:r>
              <a:rPr kumimoji="0" lang="en-US" sz="1400" b="0" i="0" u="none" strike="noStrike" cap="none" normalizeH="0" baseline="0" dirty="0" smtClean="0">
                <a:ln>
                  <a:noFill/>
                </a:ln>
                <a:solidFill>
                  <a:schemeClr val="bg1"/>
                </a:solidFill>
                <a:effectLst/>
                <a:latin typeface="Gill Sans"/>
                <a:cs typeface="Gill Sans"/>
              </a:rPr>
              <a:t>)</a:t>
            </a:r>
          </a:p>
        </p:txBody>
      </p:sp>
      <p:sp>
        <p:nvSpPr>
          <p:cNvPr id="36" name="TextBox 35"/>
          <p:cNvSpPr txBox="1"/>
          <p:nvPr/>
        </p:nvSpPr>
        <p:spPr>
          <a:xfrm>
            <a:off x="3657600" y="3429000"/>
            <a:ext cx="2499089" cy="307777"/>
          </a:xfrm>
          <a:prstGeom prst="rect">
            <a:avLst/>
          </a:prstGeom>
          <a:noFill/>
        </p:spPr>
        <p:txBody>
          <a:bodyPr wrap="none" rtlCol="0">
            <a:spAutoFit/>
          </a:bodyPr>
          <a:lstStyle/>
          <a:p>
            <a:r>
              <a:rPr lang="en-US" sz="1400" dirty="0" smtClean="0">
                <a:solidFill>
                  <a:schemeClr val="bg1"/>
                </a:solidFill>
                <a:latin typeface="Gill Sans"/>
                <a:cs typeface="Gill Sans"/>
              </a:rPr>
              <a:t>Document score in top k?</a:t>
            </a:r>
            <a:endParaRPr lang="en-US" sz="1400" dirty="0">
              <a:solidFill>
                <a:schemeClr val="bg1"/>
              </a:solidFill>
              <a:latin typeface="Gill Sans"/>
              <a:cs typeface="Gill Sans"/>
            </a:endParaRPr>
          </a:p>
        </p:txBody>
      </p:sp>
      <p:sp>
        <p:nvSpPr>
          <p:cNvPr id="37" name="TextBox 36"/>
          <p:cNvSpPr txBox="1"/>
          <p:nvPr/>
        </p:nvSpPr>
        <p:spPr>
          <a:xfrm>
            <a:off x="3810000" y="3733800"/>
            <a:ext cx="4377821" cy="307777"/>
          </a:xfrm>
          <a:prstGeom prst="rect">
            <a:avLst/>
          </a:prstGeom>
          <a:noFill/>
        </p:spPr>
        <p:txBody>
          <a:bodyPr wrap="none" rtlCol="0">
            <a:spAutoFit/>
          </a:bodyPr>
          <a:lstStyle/>
          <a:p>
            <a:r>
              <a:rPr lang="en-US" sz="1400" dirty="0" smtClean="0">
                <a:solidFill>
                  <a:srgbClr val="FF0000"/>
                </a:solidFill>
                <a:latin typeface="Gill Sans"/>
                <a:cs typeface="Gill Sans"/>
              </a:rPr>
              <a:t>Yes</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Insert document score, extract-min if heap too large</a:t>
            </a:r>
          </a:p>
        </p:txBody>
      </p:sp>
      <p:sp>
        <p:nvSpPr>
          <p:cNvPr id="38" name="TextBox 37"/>
          <p:cNvSpPr txBox="1"/>
          <p:nvPr/>
        </p:nvSpPr>
        <p:spPr>
          <a:xfrm>
            <a:off x="3810000" y="3962400"/>
            <a:ext cx="1364476" cy="307777"/>
          </a:xfrm>
          <a:prstGeom prst="rect">
            <a:avLst/>
          </a:prstGeom>
          <a:noFill/>
        </p:spPr>
        <p:txBody>
          <a:bodyPr wrap="none" rtlCol="0">
            <a:spAutoFit/>
          </a:bodyPr>
          <a:lstStyle/>
          <a:p>
            <a:r>
              <a:rPr lang="en-US" sz="1400" dirty="0" smtClean="0">
                <a:solidFill>
                  <a:srgbClr val="FF0000"/>
                </a:solidFill>
                <a:latin typeface="Gill Sans"/>
                <a:cs typeface="Gill Sans"/>
              </a:rPr>
              <a:t>No</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Do nothing</a:t>
            </a:r>
          </a:p>
        </p:txBody>
      </p:sp>
    </p:spTree>
    <p:extLst>
      <p:ext uri="{BB962C8B-B14F-4D97-AF65-F5344CB8AC3E}">
        <p14:creationId xmlns:p14="http://schemas.microsoft.com/office/powerpoint/2010/main" val="8667997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26" grpId="0" animBg="1"/>
      <p:bldP spid="26" grpId="1" animBg="1"/>
      <p:bldP spid="29" grpId="0" animBg="1"/>
      <p:bldP spid="29" grpId="1" animBg="1"/>
      <p:bldP spid="30" grpId="0" animBg="1"/>
      <p:bldP spid="30" grpId="1" animBg="1"/>
      <p:bldP spid="32" grpId="0" animBg="1"/>
      <p:bldP spid="32" grpId="1" animBg="1"/>
      <p:bldP spid="33" grpId="0" animBg="1"/>
      <p:bldP spid="33" grpId="1" animBg="1"/>
      <p:bldP spid="34" grpId="0" animBg="1"/>
      <p:bldP spid="34" grpId="1" animBg="1"/>
      <p:bldP spid="35" grpId="0" animBg="1"/>
      <p:bldP spid="36" grpId="0"/>
      <p:bldP spid="37" grpId="0"/>
      <p:bldP spid="3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Query-At-A-Time</a:t>
            </a:r>
            <a:endParaRPr lang="en-US" dirty="0"/>
          </a:p>
        </p:txBody>
      </p:sp>
      <p:sp>
        <p:nvSpPr>
          <p:cNvPr id="3" name="Content Placeholder 2"/>
          <p:cNvSpPr>
            <a:spLocks noGrp="1"/>
          </p:cNvSpPr>
          <p:nvPr>
            <p:ph idx="1"/>
          </p:nvPr>
        </p:nvSpPr>
        <p:spPr/>
        <p:txBody>
          <a:bodyPr/>
          <a:lstStyle/>
          <a:p>
            <a:r>
              <a:rPr lang="en-US" dirty="0" smtClean="0"/>
              <a:t>Evaluate documents one query term at a time </a:t>
            </a:r>
          </a:p>
          <a:p>
            <a:pPr lvl="1"/>
            <a:r>
              <a:rPr lang="en-US" dirty="0" smtClean="0"/>
              <a:t>Usually, starting from most rare term (often with </a:t>
            </a:r>
            <a:r>
              <a:rPr lang="en-US" dirty="0" err="1" smtClean="0"/>
              <a:t>tf</a:t>
            </a:r>
            <a:r>
              <a:rPr lang="en-US" dirty="0" smtClean="0"/>
              <a:t>-sorted postings)</a:t>
            </a:r>
          </a:p>
          <a:p>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Early termination heuristics (good)</a:t>
            </a:r>
          </a:p>
          <a:p>
            <a:pPr lvl="1"/>
            <a:r>
              <a:rPr lang="en-US" dirty="0" smtClean="0"/>
              <a:t>Large memory footprint (bad), but filtering heuristics possible</a:t>
            </a:r>
          </a:p>
          <a:p>
            <a:endParaRPr lang="en-US" dirty="0"/>
          </a:p>
        </p:txBody>
      </p:sp>
      <p:sp>
        <p:nvSpPr>
          <p:cNvPr id="5" name="TextBox 4"/>
          <p:cNvSpPr txBox="1"/>
          <p:nvPr/>
        </p:nvSpPr>
        <p:spPr>
          <a:xfrm>
            <a:off x="762000" y="3395245"/>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8"/>
          <p:cNvGrpSpPr/>
          <p:nvPr/>
        </p:nvGrpSpPr>
        <p:grpSpPr bwMode="ltGray">
          <a:xfrm>
            <a:off x="1752600" y="3395245"/>
            <a:ext cx="5419050" cy="338554"/>
            <a:chOff x="1752600" y="3395245"/>
            <a:chExt cx="5419050" cy="338554"/>
          </a:xfrm>
        </p:grpSpPr>
        <p:sp>
          <p:nvSpPr>
            <p:cNvPr id="6" name="Rectangle 5"/>
            <p:cNvSpPr/>
            <p:nvPr/>
          </p:nvSpPr>
          <p:spPr bwMode="ltGray">
            <a:xfrm>
              <a:off x="2209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3395245"/>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2133599"/>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47"/>
          <p:cNvGrpSpPr/>
          <p:nvPr/>
        </p:nvGrpSpPr>
        <p:grpSpPr bwMode="ltGray">
          <a:xfrm>
            <a:off x="1752600" y="2133599"/>
            <a:ext cx="2904450" cy="338554"/>
            <a:chOff x="1752600" y="2133599"/>
            <a:chExt cx="2904450" cy="338554"/>
          </a:xfrm>
        </p:grpSpPr>
        <p:sp>
          <p:nvSpPr>
            <p:cNvPr id="22" name="Rectangle 21"/>
            <p:cNvSpPr/>
            <p:nvPr/>
          </p:nvSpPr>
          <p:spPr bwMode="ltGray">
            <a:xfrm>
              <a:off x="22098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0480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38862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17526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25908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34290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4267200" y="2133599"/>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32" name="Rounded Rectangle 31"/>
          <p:cNvSpPr/>
          <p:nvPr/>
        </p:nvSpPr>
        <p:spPr bwMode="auto">
          <a:xfrm>
            <a:off x="7047856" y="2286000"/>
            <a:ext cx="173736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Accumulators</a:t>
            </a:r>
            <a:br>
              <a:rPr kumimoji="0" lang="en-US" sz="1600" b="1" i="0" u="none" strike="noStrike" cap="none" normalizeH="0" baseline="0" dirty="0" smtClean="0">
                <a:ln>
                  <a:noFill/>
                </a:ln>
                <a:solidFill>
                  <a:schemeClr val="bg1"/>
                </a:solidFill>
                <a:effectLst/>
                <a:latin typeface="Gill Sans"/>
                <a:cs typeface="Gill Sans"/>
              </a:rPr>
            </a:br>
            <a:r>
              <a:rPr kumimoji="0" lang="en-US" sz="1200" b="0" i="0" u="none" strike="noStrike" cap="none" normalizeH="0" baseline="0" dirty="0" smtClean="0">
                <a:ln>
                  <a:noFill/>
                </a:ln>
                <a:solidFill>
                  <a:schemeClr val="bg1"/>
                </a:solidFill>
                <a:effectLst/>
                <a:latin typeface="Gill Sans"/>
                <a:cs typeface="Gill Sans"/>
              </a:rPr>
              <a:t>(e.g.,</a:t>
            </a:r>
            <a:r>
              <a:rPr kumimoji="0" lang="en-US" sz="1200" b="0" i="0" u="none" strike="noStrike" cap="none" normalizeH="0" dirty="0" smtClean="0">
                <a:ln>
                  <a:noFill/>
                </a:ln>
                <a:solidFill>
                  <a:schemeClr val="bg1"/>
                </a:solidFill>
                <a:effectLst/>
                <a:latin typeface="Gill Sans"/>
                <a:cs typeface="Gill Sans"/>
              </a:rPr>
              <a:t> hash)</a:t>
            </a:r>
            <a:endParaRPr kumimoji="0" lang="en-US" sz="1200" b="0" i="0" u="none" strike="noStrike" cap="none" normalizeH="0" baseline="0" dirty="0" smtClean="0">
              <a:ln>
                <a:noFill/>
              </a:ln>
              <a:solidFill>
                <a:schemeClr val="bg1"/>
              </a:solidFill>
              <a:effectLst/>
              <a:latin typeface="Gill Sans"/>
              <a:cs typeface="Gill Sans"/>
            </a:endParaRPr>
          </a:p>
        </p:txBody>
      </p:sp>
      <p:sp>
        <p:nvSpPr>
          <p:cNvPr id="33" name="Down Arrow 32"/>
          <p:cNvSpPr/>
          <p:nvPr/>
        </p:nvSpPr>
        <p:spPr bwMode="auto">
          <a:xfrm rot="10800000">
            <a:off x="1981200" y="38861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4" name="TextBox 33"/>
          <p:cNvSpPr txBox="1"/>
          <p:nvPr/>
        </p:nvSpPr>
        <p:spPr>
          <a:xfrm>
            <a:off x="4724400" y="2535823"/>
            <a:ext cx="2132314" cy="338554"/>
          </a:xfrm>
          <a:prstGeom prst="rect">
            <a:avLst/>
          </a:prstGeom>
          <a:noFill/>
        </p:spPr>
        <p:txBody>
          <a:bodyPr wrap="square" rtlCol="0">
            <a:spAutoFit/>
          </a:bodyPr>
          <a:lstStyle/>
          <a:p>
            <a:pPr algn="r"/>
            <a:r>
              <a:rPr lang="en-US" b="0" dirty="0" smtClean="0">
                <a:solidFill>
                  <a:schemeClr val="bg1"/>
                </a:solidFill>
                <a:latin typeface="Gill Sans"/>
                <a:cs typeface="Gill Sans"/>
              </a:rPr>
              <a:t>Score</a:t>
            </a:r>
            <a:r>
              <a:rPr lang="en-US" b="0" baseline="-25000" dirty="0" smtClean="0">
                <a:solidFill>
                  <a:schemeClr val="bg1"/>
                </a:solidFill>
                <a:latin typeface="Gill Sans"/>
                <a:cs typeface="Gill Sans"/>
              </a:rPr>
              <a:t>{q=x}</a:t>
            </a:r>
            <a:r>
              <a:rPr lang="en-US" b="0" dirty="0" smtClean="0">
                <a:solidFill>
                  <a:schemeClr val="bg1"/>
                </a:solidFill>
                <a:latin typeface="Gill Sans"/>
                <a:cs typeface="Gill Sans"/>
              </a:rPr>
              <a:t>(doc n) = s</a:t>
            </a:r>
            <a:endParaRPr lang="en-US" b="0" dirty="0">
              <a:solidFill>
                <a:schemeClr val="bg1"/>
              </a:solidFill>
              <a:latin typeface="Gill Sans"/>
              <a:cs typeface="Gill Sans"/>
            </a:endParaRPr>
          </a:p>
        </p:txBody>
      </p:sp>
      <p:sp>
        <p:nvSpPr>
          <p:cNvPr id="40" name="Down Arrow 39"/>
          <p:cNvSpPr/>
          <p:nvPr/>
        </p:nvSpPr>
        <p:spPr bwMode="auto">
          <a:xfrm rot="10800000">
            <a:off x="28194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1" name="Down Arrow 40"/>
          <p:cNvSpPr/>
          <p:nvPr/>
        </p:nvSpPr>
        <p:spPr bwMode="auto">
          <a:xfrm rot="10800000">
            <a:off x="36576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2" name="Down Arrow 41"/>
          <p:cNvSpPr/>
          <p:nvPr/>
        </p:nvSpPr>
        <p:spPr bwMode="auto">
          <a:xfrm rot="10800000">
            <a:off x="44958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3" name="Down Arrow 42"/>
          <p:cNvSpPr/>
          <p:nvPr/>
        </p:nvSpPr>
        <p:spPr bwMode="auto">
          <a:xfrm rot="10800000">
            <a:off x="53340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Down Arrow 43"/>
          <p:cNvSpPr/>
          <p:nvPr/>
        </p:nvSpPr>
        <p:spPr bwMode="auto">
          <a:xfrm rot="10800000">
            <a:off x="61722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Down Arrow 44"/>
          <p:cNvSpPr/>
          <p:nvPr/>
        </p:nvSpPr>
        <p:spPr bwMode="auto">
          <a:xfrm rot="10800000">
            <a:off x="1981201" y="26669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6" name="Down Arrow 45"/>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7" name="Down Arrow 46"/>
          <p:cNvSpPr/>
          <p:nvPr/>
        </p:nvSpPr>
        <p:spPr bwMode="auto">
          <a:xfrm rot="10800000">
            <a:off x="36576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Tree>
    <p:extLst>
      <p:ext uri="{BB962C8B-B14F-4D97-AF65-F5344CB8AC3E}">
        <p14:creationId xmlns:p14="http://schemas.microsoft.com/office/powerpoint/2010/main" val="42633378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45"/>
                                        </p:tgtEl>
                                        <p:attrNameLst>
                                          <p:attrName>style.visibility</p:attrName>
                                        </p:attrNameLst>
                                      </p:cBhvr>
                                      <p:to>
                                        <p:strVal val="hidden"/>
                                      </p:to>
                                    </p:set>
                                  </p:childTnLst>
                                </p:cTn>
                              </p:par>
                              <p:par>
                                <p:cTn id="29" presetID="1" presetClass="entr" presetSubtype="0" fill="hold" grpId="0" nodeType="withEffect">
                                  <p:stCondLst>
                                    <p:cond delay="0"/>
                                  </p:stCondLst>
                                  <p:childTnLst>
                                    <p:set>
                                      <p:cBhvr>
                                        <p:cTn id="30" dur="1" fill="hold">
                                          <p:stCondLst>
                                            <p:cond delay="0"/>
                                          </p:stCondLst>
                                        </p:cTn>
                                        <p:tgtEl>
                                          <p:spTgt spid="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4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4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47"/>
                                        </p:tgtEl>
                                        <p:attrNameLst>
                                          <p:attrName>style.visibility</p:attrName>
                                        </p:attrNameLst>
                                      </p:cBhvr>
                                      <p:to>
                                        <p:strVal val="hidden"/>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xit" presetSubtype="0" fill="hold" grpId="1" nodeType="clickEffect">
                                  <p:stCondLst>
                                    <p:cond delay="0"/>
                                  </p:stCondLst>
                                  <p:childTnLst>
                                    <p:set>
                                      <p:cBhvr>
                                        <p:cTn id="54" dur="1" fill="hold">
                                          <p:stCondLst>
                                            <p:cond delay="0"/>
                                          </p:stCondLst>
                                        </p:cTn>
                                        <p:tgtEl>
                                          <p:spTgt spid="33"/>
                                        </p:tgtEl>
                                        <p:attrNameLst>
                                          <p:attrName>style.visibility</p:attrName>
                                        </p:attrNameLst>
                                      </p:cBhvr>
                                      <p:to>
                                        <p:strVal val="hidden"/>
                                      </p:to>
                                    </p:set>
                                  </p:childTnLst>
                                </p:cTn>
                              </p:par>
                              <p:par>
                                <p:cTn id="55" presetID="1" presetClass="entr" presetSubtype="0" fill="hold" grpId="0" nodeType="withEffect">
                                  <p:stCondLst>
                                    <p:cond delay="0"/>
                                  </p:stCondLst>
                                  <p:childTnLst>
                                    <p:set>
                                      <p:cBhvr>
                                        <p:cTn id="56" dur="1" fill="hold">
                                          <p:stCondLst>
                                            <p:cond delay="0"/>
                                          </p:stCondLst>
                                        </p:cTn>
                                        <p:tgtEl>
                                          <p:spTgt spid="40"/>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40"/>
                                        </p:tgtEl>
                                        <p:attrNameLst>
                                          <p:attrName>style.visibility</p:attrName>
                                        </p:attrNameLst>
                                      </p:cBhvr>
                                      <p:to>
                                        <p:strVal val="hidden"/>
                                      </p:to>
                                    </p:set>
                                  </p:childTnLst>
                                </p:cTn>
                              </p:par>
                              <p:par>
                                <p:cTn id="61" presetID="1" presetClass="entr" presetSubtype="0" fill="hold" grpId="0"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grpId="1" nodeType="clickEffect">
                                  <p:stCondLst>
                                    <p:cond delay="0"/>
                                  </p:stCondLst>
                                  <p:childTnLst>
                                    <p:set>
                                      <p:cBhvr>
                                        <p:cTn id="66" dur="1" fill="hold">
                                          <p:stCondLst>
                                            <p:cond delay="0"/>
                                          </p:stCondLst>
                                        </p:cTn>
                                        <p:tgtEl>
                                          <p:spTgt spid="41"/>
                                        </p:tgtEl>
                                        <p:attrNameLst>
                                          <p:attrName>style.visibility</p:attrName>
                                        </p:attrNameLst>
                                      </p:cBhvr>
                                      <p:to>
                                        <p:strVal val="hidden"/>
                                      </p:to>
                                    </p:set>
                                  </p:childTnLst>
                                </p:cTn>
                              </p:par>
                              <p:par>
                                <p:cTn id="67" presetID="1"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xit" presetSubtype="0" fill="hold" grpId="1" nodeType="clickEffect">
                                  <p:stCondLst>
                                    <p:cond delay="0"/>
                                  </p:stCondLst>
                                  <p:childTnLst>
                                    <p:set>
                                      <p:cBhvr>
                                        <p:cTn id="72" dur="1" fill="hold">
                                          <p:stCondLst>
                                            <p:cond delay="0"/>
                                          </p:stCondLst>
                                        </p:cTn>
                                        <p:tgtEl>
                                          <p:spTgt spid="42"/>
                                        </p:tgtEl>
                                        <p:attrNameLst>
                                          <p:attrName>style.visibility</p:attrName>
                                        </p:attrNameLst>
                                      </p:cBhvr>
                                      <p:to>
                                        <p:strVal val="hidden"/>
                                      </p:to>
                                    </p:set>
                                  </p:childTnLst>
                                </p:cTn>
                              </p:par>
                              <p:par>
                                <p:cTn id="73" presetID="1" presetClass="entr" presetSubtype="0" fill="hold" grpId="0" nodeType="withEffect">
                                  <p:stCondLst>
                                    <p:cond delay="0"/>
                                  </p:stCondLst>
                                  <p:childTnLst>
                                    <p:set>
                                      <p:cBhvr>
                                        <p:cTn id="74" dur="1" fill="hold">
                                          <p:stCondLst>
                                            <p:cond delay="0"/>
                                          </p:stCondLst>
                                        </p:cTn>
                                        <p:tgtEl>
                                          <p:spTgt spid="43"/>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xit" presetSubtype="0" fill="hold" grpId="1" nodeType="clickEffect">
                                  <p:stCondLst>
                                    <p:cond delay="0"/>
                                  </p:stCondLst>
                                  <p:childTnLst>
                                    <p:set>
                                      <p:cBhvr>
                                        <p:cTn id="78" dur="1" fill="hold">
                                          <p:stCondLst>
                                            <p:cond delay="0"/>
                                          </p:stCondLst>
                                        </p:cTn>
                                        <p:tgtEl>
                                          <p:spTgt spid="43"/>
                                        </p:tgtEl>
                                        <p:attrNameLst>
                                          <p:attrName>style.visibility</p:attrName>
                                        </p:attrNameLst>
                                      </p:cBhvr>
                                      <p:to>
                                        <p:strVal val="hidden"/>
                                      </p:to>
                                    </p:set>
                                  </p:childTnLst>
                                </p:cTn>
                              </p:par>
                              <p:par>
                                <p:cTn id="79" presetID="1"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xit" presetSubtype="0" fill="hold" grpId="1" nodeType="clickEffect">
                                  <p:stCondLst>
                                    <p:cond delay="0"/>
                                  </p:stCondLst>
                                  <p:childTnLst>
                                    <p:set>
                                      <p:cBhvr>
                                        <p:cTn id="84" dur="1" fill="hold">
                                          <p:stCondLst>
                                            <p:cond delay="0"/>
                                          </p:stCondLst>
                                        </p:cTn>
                                        <p:tgtEl>
                                          <p:spTgt spid="4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
                                            <p:txEl>
                                              <p:pRg st="7" end="7"/>
                                            </p:txEl>
                                          </p:spTgt>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
                                            <p:txEl>
                                              <p:pRg st="8" end="8"/>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32" grpId="0" animBg="1"/>
      <p:bldP spid="33" grpId="0" animBg="1"/>
      <p:bldP spid="33" grpId="1" animBg="1"/>
      <p:bldP spid="34" grpId="0"/>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critical</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4" name="TextBox 3"/>
          <p:cNvSpPr txBox="1"/>
          <p:nvPr/>
        </p:nvSpPr>
        <p:spPr>
          <a:xfrm rot="379706">
            <a:off x="4641131" y="1557308"/>
            <a:ext cx="3876332" cy="461665"/>
          </a:xfrm>
          <a:prstGeom prst="rect">
            <a:avLst/>
          </a:prstGeom>
          <a:noFill/>
        </p:spPr>
        <p:txBody>
          <a:bodyPr wrap="none" rtlCol="0">
            <a:spAutoFit/>
          </a:bodyPr>
          <a:lstStyle/>
          <a:p>
            <a:r>
              <a:rPr lang="en-US" sz="2400" dirty="0" smtClean="0">
                <a:solidFill>
                  <a:srgbClr val="FF0000"/>
                </a:solidFill>
                <a:latin typeface="Gill Sans"/>
                <a:cs typeface="Gill Sans"/>
              </a:rPr>
              <a:t>Perfect for MapReduce!</a:t>
            </a:r>
            <a:endParaRPr lang="en-US" sz="2400" dirty="0">
              <a:solidFill>
                <a:srgbClr val="FF0000"/>
              </a:solidFill>
              <a:latin typeface="Gill Sans"/>
              <a:cs typeface="Gill Sans"/>
            </a:endParaRPr>
          </a:p>
        </p:txBody>
      </p:sp>
      <p:sp>
        <p:nvSpPr>
          <p:cNvPr id="5" name="TextBox 4"/>
          <p:cNvSpPr txBox="1"/>
          <p:nvPr/>
        </p:nvSpPr>
        <p:spPr>
          <a:xfrm rot="21301843">
            <a:off x="3622545" y="4613100"/>
            <a:ext cx="3183083" cy="461665"/>
          </a:xfrm>
          <a:prstGeom prst="rect">
            <a:avLst/>
          </a:prstGeom>
          <a:noFill/>
        </p:spPr>
        <p:txBody>
          <a:bodyPr wrap="none" rtlCol="0">
            <a:spAutoFit/>
          </a:bodyPr>
          <a:lstStyle/>
          <a:p>
            <a:r>
              <a:rPr lang="en-US" sz="2400" dirty="0" smtClean="0">
                <a:solidFill>
                  <a:srgbClr val="FF0000"/>
                </a:solidFill>
                <a:latin typeface="Gill Sans"/>
                <a:cs typeface="Gill Sans"/>
              </a:rPr>
              <a:t>Uh… not so good…</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8914038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fltVal val="0"/>
                                          </p:val>
                                        </p:tav>
                                        <p:tav tm="100000">
                                          <p:val>
                                            <p:strVal val="#ppt_h"/>
                                          </p:val>
                                        </p:tav>
                                      </p:tavLst>
                                    </p:anim>
                                    <p:anim calcmode="lin" valueType="num">
                                      <p:cBhvr>
                                        <p:cTn id="3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fltVal val="0"/>
                                          </p:val>
                                        </p:tav>
                                        <p:tav tm="100000">
                                          <p:val>
                                            <p:strVal val="#ppt_w"/>
                                          </p:val>
                                        </p:tav>
                                      </p:tavLst>
                                    </p:anim>
                                    <p:anim calcmode="lin" valueType="num">
                                      <p:cBhvr>
                                        <p:cTn id="38" dur="1000" fill="hold"/>
                                        <p:tgtEl>
                                          <p:spTgt spid="5"/>
                                        </p:tgtEl>
                                        <p:attrNameLst>
                                          <p:attrName>ppt_h</p:attrName>
                                        </p:attrNameLst>
                                      </p:cBhvr>
                                      <p:tavLst>
                                        <p:tav tm="0">
                                          <p:val>
                                            <p:fltVal val="0"/>
                                          </p:val>
                                        </p:tav>
                                        <p:tav tm="100000">
                                          <p:val>
                                            <p:strVal val="#ppt_h"/>
                                          </p:val>
                                        </p:tav>
                                      </p:tavLst>
                                    </p:anim>
                                    <p:anim calcmode="lin" valueType="num">
                                      <p:cBhvr>
                                        <p:cTn id="3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4" grpId="0"/>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Indexing: Performance Analysis</a:t>
            </a:r>
          </a:p>
        </p:txBody>
      </p:sp>
      <p:sp>
        <p:nvSpPr>
          <p:cNvPr id="64515" name="Content Placeholder 2"/>
          <p:cNvSpPr>
            <a:spLocks noGrp="1"/>
          </p:cNvSpPr>
          <p:nvPr>
            <p:ph idx="1"/>
          </p:nvPr>
        </p:nvSpPr>
        <p:spPr/>
        <p:txBody>
          <a:bodyPr/>
          <a:lstStyle/>
          <a:p>
            <a:r>
              <a:rPr lang="en-US" dirty="0" smtClean="0"/>
              <a:t>Fundamentally, a large sorting problem</a:t>
            </a:r>
          </a:p>
          <a:p>
            <a:pPr lvl="1"/>
            <a:r>
              <a:rPr lang="en-US" dirty="0" smtClean="0"/>
              <a:t>Terms usually fit in memory</a:t>
            </a:r>
          </a:p>
          <a:p>
            <a:pPr lvl="1"/>
            <a:r>
              <a:rPr lang="en-US" dirty="0" smtClean="0"/>
              <a:t>Postings usually don’t</a:t>
            </a:r>
          </a:p>
          <a:p>
            <a:r>
              <a:rPr lang="en-US" dirty="0" smtClean="0"/>
              <a:t>How is it done on a single machine?</a:t>
            </a:r>
          </a:p>
          <a:p>
            <a:r>
              <a:rPr lang="en-US" dirty="0" smtClean="0"/>
              <a:t>How can it be done with MapReduce?</a:t>
            </a:r>
          </a:p>
          <a:p>
            <a:r>
              <a:rPr lang="en-US" dirty="0" smtClean="0"/>
              <a:t>First, let’s characterize the problem size:</a:t>
            </a:r>
          </a:p>
          <a:p>
            <a:pPr lvl="1"/>
            <a:r>
              <a:rPr lang="en-US" dirty="0" smtClean="0"/>
              <a:t>Size of vocabulary</a:t>
            </a:r>
          </a:p>
          <a:p>
            <a:pPr lvl="1"/>
            <a:r>
              <a:rPr lang="en-US" dirty="0" smtClean="0"/>
              <a:t>Size of postings</a:t>
            </a:r>
          </a:p>
          <a:p>
            <a:pPr lvl="1"/>
            <a:endParaRPr lang="en-US" dirty="0" smtClean="0"/>
          </a:p>
        </p:txBody>
      </p:sp>
    </p:spTree>
    <p:extLst>
      <p:ext uri="{BB962C8B-B14F-4D97-AF65-F5344CB8AC3E}">
        <p14:creationId xmlns:p14="http://schemas.microsoft.com/office/powerpoint/2010/main" val="1578501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smtClean="0"/>
              <a:t>Vocabulary Size: Heaps’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Heaps’ Law: linear in log-log space</a:t>
            </a:r>
          </a:p>
          <a:p>
            <a:r>
              <a:rPr lang="en-US" dirty="0" smtClean="0"/>
              <a:t>Vocabulary size grows unbounded!</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592402584"/>
              </p:ext>
            </p:extLst>
          </p:nvPr>
        </p:nvGraphicFramePr>
        <p:xfrm>
          <a:off x="1447800" y="1676400"/>
          <a:ext cx="2392363" cy="838200"/>
        </p:xfrm>
        <a:graphic>
          <a:graphicData uri="http://schemas.openxmlformats.org/presentationml/2006/ole">
            <mc:AlternateContent xmlns:mc="http://schemas.openxmlformats.org/markup-compatibility/2006">
              <mc:Choice xmlns:v="urn:schemas-microsoft-com:vml" Requires="v">
                <p:oleObj spid="_x0000_s3406"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76400"/>
                        <a:ext cx="239236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62400" y="1690688"/>
            <a:ext cx="3737822" cy="830997"/>
          </a:xfrm>
          <a:prstGeom prst="rect">
            <a:avLst/>
          </a:prstGeom>
          <a:noFill/>
          <a:ln w="9525">
            <a:noFill/>
            <a:miter lim="800000"/>
            <a:headEnd/>
            <a:tailEnd/>
          </a:ln>
        </p:spPr>
        <p:txBody>
          <a:bodyPr wrap="none">
            <a:spAutoFit/>
          </a:bodyPr>
          <a:lstStyle/>
          <a:p>
            <a:r>
              <a:rPr lang="en-US" b="0" i="1" dirty="0" smtClean="0">
                <a:solidFill>
                  <a:schemeClr val="bg2"/>
                </a:solidFill>
                <a:latin typeface="Gill Sans"/>
                <a:cs typeface="Gill Sans"/>
              </a:rPr>
              <a:t>M</a:t>
            </a:r>
            <a:r>
              <a:rPr lang="en-US" b="0" dirty="0" smtClean="0">
                <a:solidFill>
                  <a:schemeClr val="bg2"/>
                </a:solidFill>
                <a:latin typeface="Gill Sans"/>
                <a:cs typeface="Gill Sans"/>
              </a:rPr>
              <a:t> </a:t>
            </a:r>
            <a:r>
              <a:rPr lang="en-US" b="0" dirty="0">
                <a:solidFill>
                  <a:schemeClr val="bg2"/>
                </a:solidFill>
                <a:latin typeface="Gill Sans"/>
                <a:cs typeface="Gill Sans"/>
              </a:rPr>
              <a:t>is vocabulary size</a:t>
            </a:r>
          </a:p>
          <a:p>
            <a:r>
              <a:rPr lang="en-US" b="0" i="1" dirty="0" smtClean="0">
                <a:solidFill>
                  <a:schemeClr val="bg2"/>
                </a:solidFill>
                <a:latin typeface="Gill Sans"/>
                <a:cs typeface="Gill Sans"/>
              </a:rPr>
              <a:t>T</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collection size </a:t>
            </a:r>
            <a:r>
              <a:rPr lang="en-US" b="0" dirty="0">
                <a:solidFill>
                  <a:schemeClr val="bg2"/>
                </a:solidFill>
                <a:latin typeface="Gill Sans"/>
                <a:cs typeface="Gill Sans"/>
              </a:rPr>
              <a:t>(number of documents)</a:t>
            </a:r>
          </a:p>
          <a:p>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and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2644775"/>
            <a:ext cx="5943600" cy="338138"/>
          </a:xfrm>
          <a:prstGeom prst="rect">
            <a:avLst/>
          </a:prstGeom>
          <a:noFill/>
          <a:ln w="9525">
            <a:noFill/>
            <a:miter lim="800000"/>
            <a:headEnd/>
            <a:tailEnd/>
          </a:ln>
        </p:spPr>
        <p:txBody>
          <a:bodyPr>
            <a:spAutoFit/>
          </a:bodyPr>
          <a:lstStyle/>
          <a:p>
            <a:r>
              <a:rPr lang="en-US" b="0" dirty="0">
                <a:solidFill>
                  <a:schemeClr val="bg2"/>
                </a:solidFill>
                <a:latin typeface="Gill Sans"/>
                <a:cs typeface="Gill Sans"/>
              </a:rPr>
              <a:t>Typically, </a:t>
            </a:r>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is between </a:t>
            </a:r>
            <a:r>
              <a:rPr lang="en-US" b="0" dirty="0" smtClean="0">
                <a:solidFill>
                  <a:schemeClr val="bg2"/>
                </a:solidFill>
                <a:latin typeface="Gill Sans"/>
                <a:cs typeface="Gill Sans"/>
              </a:rPr>
              <a:t>30 </a:t>
            </a:r>
            <a:r>
              <a:rPr lang="en-US" b="0" dirty="0">
                <a:solidFill>
                  <a:schemeClr val="bg2"/>
                </a:solidFill>
                <a:latin typeface="Gill Sans"/>
                <a:cs typeface="Gill Sans"/>
              </a:rPr>
              <a:t>and 100,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is between 0.4 and 0.6</a:t>
            </a:r>
          </a:p>
        </p:txBody>
      </p:sp>
    </p:spTree>
    <p:extLst>
      <p:ext uri="{BB962C8B-B14F-4D97-AF65-F5344CB8AC3E}">
        <p14:creationId xmlns:p14="http://schemas.microsoft.com/office/powerpoint/2010/main" val="182119819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Heaps’ Law for RCV1</a:t>
            </a:r>
            <a:endParaRPr lang="en-US" dirty="0"/>
          </a:p>
        </p:txBody>
      </p:sp>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781800" y="1371600"/>
            <a:ext cx="1143000" cy="584775"/>
          </a:xfrm>
          <a:prstGeom prst="rect">
            <a:avLst/>
          </a:prstGeom>
          <a:noFill/>
        </p:spPr>
        <p:txBody>
          <a:bodyPr wrap="square" rtlCol="0">
            <a:spAutoFit/>
          </a:bodyPr>
          <a:lstStyle/>
          <a:p>
            <a:r>
              <a:rPr lang="en-US" b="0" dirty="0" smtClean="0">
                <a:solidFill>
                  <a:schemeClr val="bg1"/>
                </a:solidFill>
                <a:latin typeface="Gill Sans"/>
                <a:cs typeface="Gill Sans"/>
              </a:rPr>
              <a:t>k = 44</a:t>
            </a:r>
          </a:p>
          <a:p>
            <a:r>
              <a:rPr lang="en-US" b="0" dirty="0" smtClean="0">
                <a:solidFill>
                  <a:schemeClr val="bg1"/>
                </a:solidFill>
                <a:latin typeface="Gill Sans"/>
                <a:cs typeface="Gill Sans"/>
              </a:rPr>
              <a:t>b = 0.49</a:t>
            </a:r>
            <a:endParaRPr lang="en-US" b="0" dirty="0">
              <a:solidFill>
                <a:schemeClr val="bg1"/>
              </a:solidFill>
              <a:latin typeface="Gill Sans"/>
              <a:cs typeface="Gill Sans"/>
            </a:endParaRPr>
          </a:p>
        </p:txBody>
      </p:sp>
      <p:sp>
        <p:nvSpPr>
          <p:cNvPr id="8" name="TextBox 7"/>
          <p:cNvSpPr txBox="1"/>
          <p:nvPr/>
        </p:nvSpPr>
        <p:spPr>
          <a:xfrm>
            <a:off x="5806858" y="3801070"/>
            <a:ext cx="2727542" cy="923330"/>
          </a:xfrm>
          <a:prstGeom prst="rect">
            <a:avLst/>
          </a:prstGeom>
          <a:noFill/>
        </p:spPr>
        <p:txBody>
          <a:bodyPr wrap="none" rtlCol="0">
            <a:spAutoFit/>
          </a:bodyPr>
          <a:lstStyle/>
          <a:p>
            <a:r>
              <a:rPr lang="en-US" sz="1800" dirty="0" smtClean="0">
                <a:solidFill>
                  <a:srgbClr val="FF0000"/>
                </a:solidFill>
                <a:latin typeface="Gill Sans"/>
                <a:cs typeface="Gill Sans"/>
              </a:rPr>
              <a:t>First 1,000,020 terms:</a:t>
            </a:r>
          </a:p>
          <a:p>
            <a:r>
              <a:rPr lang="en-US" sz="1800" b="0" dirty="0" smtClean="0">
                <a:solidFill>
                  <a:srgbClr val="FF0000"/>
                </a:solidFill>
                <a:latin typeface="Gill Sans"/>
                <a:cs typeface="Gill Sans"/>
              </a:rPr>
              <a:t>     Predicted = 38,323</a:t>
            </a:r>
          </a:p>
          <a:p>
            <a:r>
              <a:rPr lang="en-US" sz="1800" b="0" dirty="0" smtClean="0">
                <a:solidFill>
                  <a:srgbClr val="FF0000"/>
                </a:solidFill>
                <a:latin typeface="Gill Sans"/>
                <a:cs typeface="Gill Sans"/>
              </a:rPr>
              <a:t>     Actual = 38,365</a:t>
            </a:r>
            <a:endParaRPr lang="en-US" sz="18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Tree>
    <p:extLst>
      <p:ext uri="{BB962C8B-B14F-4D97-AF65-F5344CB8AC3E}">
        <p14:creationId xmlns:p14="http://schemas.microsoft.com/office/powerpoint/2010/main" val="34144483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dirty="0" smtClean="0"/>
              <a:t>Postings Size: </a:t>
            </a:r>
            <a:r>
              <a:rPr lang="en-US" dirty="0" err="1" smtClean="0"/>
              <a:t>Zipf’s</a:t>
            </a:r>
            <a:r>
              <a:rPr lang="en-US" dirty="0" smtClean="0"/>
              <a:t>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err="1" smtClean="0"/>
              <a:t>Zipf’s</a:t>
            </a:r>
            <a:r>
              <a:rPr lang="en-US" dirty="0" smtClean="0"/>
              <a:t> Law: (also) linear in log-log space</a:t>
            </a:r>
          </a:p>
          <a:p>
            <a:pPr lvl="1"/>
            <a:r>
              <a:rPr lang="en-US" dirty="0" smtClean="0"/>
              <a:t>Specific case of Power Law distributions</a:t>
            </a:r>
          </a:p>
          <a:p>
            <a:r>
              <a:rPr lang="en-US" dirty="0" smtClean="0"/>
              <a:t>In other words:</a:t>
            </a:r>
          </a:p>
          <a:p>
            <a:pPr lvl="1"/>
            <a:r>
              <a:rPr lang="en-US" dirty="0" smtClean="0"/>
              <a:t>A few elements occur very frequently</a:t>
            </a:r>
          </a:p>
          <a:p>
            <a:pPr lvl="1"/>
            <a:r>
              <a:rPr lang="en-US" dirty="0" smtClean="0"/>
              <a:t>Many elements occur very infrequently</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304798532"/>
              </p:ext>
            </p:extLst>
          </p:nvPr>
        </p:nvGraphicFramePr>
        <p:xfrm>
          <a:off x="1371600" y="1649450"/>
          <a:ext cx="1524000" cy="1322350"/>
        </p:xfrm>
        <a:graphic>
          <a:graphicData uri="http://schemas.openxmlformats.org/presentationml/2006/ole">
            <mc:AlternateContent xmlns:mc="http://schemas.openxmlformats.org/markup-compatibility/2006">
              <mc:Choice xmlns:v="urn:schemas-microsoft-com:vml" Requires="v">
                <p:oleObj spid="_x0000_s4430" name="Equation" r:id="rId4" imgW="457200" imgH="393480" progId="Equation.3">
                  <p:embed/>
                </p:oleObj>
              </mc:Choice>
              <mc:Fallback>
                <p:oleObj name="Equation" r:id="rId4" imgW="4572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49450"/>
                        <a:ext cx="1524000" cy="13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256650" y="2082225"/>
            <a:ext cx="4380125" cy="584776"/>
          </a:xfrm>
          <a:prstGeom prst="rect">
            <a:avLst/>
          </a:prstGeom>
          <a:noFill/>
          <a:ln w="9525">
            <a:noFill/>
            <a:miter lim="800000"/>
            <a:headEnd/>
            <a:tailEnd/>
          </a:ln>
        </p:spPr>
        <p:txBody>
          <a:bodyPr wrap="none">
            <a:spAutoFit/>
          </a:bodyPr>
          <a:lstStyle/>
          <a:p>
            <a:r>
              <a:rPr lang="en-US" b="0" i="1" dirty="0" err="1" smtClean="0">
                <a:solidFill>
                  <a:schemeClr val="bg2"/>
                </a:solidFill>
                <a:latin typeface="Gill Sans"/>
                <a:cs typeface="Gill Sans"/>
              </a:rPr>
              <a:t>cf</a:t>
            </a:r>
            <a:r>
              <a:rPr lang="en-US" b="0" dirty="0" smtClean="0">
                <a:solidFill>
                  <a:schemeClr val="bg2"/>
                </a:solidFill>
                <a:latin typeface="Gill Sans"/>
                <a:cs typeface="Gill Sans"/>
              </a:rPr>
              <a:t> is the collection frequency of </a:t>
            </a:r>
            <a:r>
              <a:rPr lang="en-US" b="0" i="1" dirty="0" err="1" smtClean="0">
                <a:solidFill>
                  <a:schemeClr val="bg2"/>
                </a:solidFill>
                <a:latin typeface="Gill Sans"/>
                <a:cs typeface="Gill Sans"/>
              </a:rPr>
              <a:t>i</a:t>
            </a:r>
            <a:r>
              <a:rPr lang="en-US" b="0" dirty="0" err="1" smtClean="0">
                <a:solidFill>
                  <a:schemeClr val="bg2"/>
                </a:solidFill>
                <a:latin typeface="Gill Sans"/>
                <a:cs typeface="Gill Sans"/>
              </a:rPr>
              <a:t>-th</a:t>
            </a:r>
            <a:r>
              <a:rPr lang="en-US" b="0" dirty="0" smtClean="0">
                <a:solidFill>
                  <a:schemeClr val="bg2"/>
                </a:solidFill>
                <a:latin typeface="Gill Sans"/>
                <a:cs typeface="Gill Sans"/>
              </a:rPr>
              <a:t> common term</a:t>
            </a:r>
          </a:p>
          <a:p>
            <a:r>
              <a:rPr lang="en-US" b="0" i="1" dirty="0" smtClean="0">
                <a:solidFill>
                  <a:schemeClr val="bg2"/>
                </a:solidFill>
                <a:latin typeface="Gill Sans"/>
                <a:cs typeface="Gill Sans"/>
              </a:rPr>
              <a:t>c</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a constant</a:t>
            </a:r>
            <a:endParaRPr lang="en-US" b="0" dirty="0">
              <a:solidFill>
                <a:schemeClr val="bg2"/>
              </a:solidFill>
              <a:latin typeface="Gill Sans"/>
              <a:cs typeface="Gill Sans"/>
              <a:sym typeface="Symbol" pitchFamily="18" charset="2"/>
            </a:endParaRPr>
          </a:p>
        </p:txBody>
      </p:sp>
    </p:spTree>
    <p:extLst>
      <p:ext uri="{BB962C8B-B14F-4D97-AF65-F5344CB8AC3E}">
        <p14:creationId xmlns:p14="http://schemas.microsoft.com/office/powerpoint/2010/main" val="29202117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Zipf’s</a:t>
            </a:r>
            <a:r>
              <a:rPr lang="en-US" dirty="0" smtClean="0"/>
              <a:t> Law for RCV1</a:t>
            </a:r>
            <a:endParaRPr lang="en-US" dirty="0"/>
          </a:p>
        </p:txBody>
      </p:sp>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6781800" y="4343400"/>
            <a:ext cx="2133600" cy="646331"/>
          </a:xfrm>
          <a:prstGeom prst="rect">
            <a:avLst/>
          </a:prstGeom>
          <a:noFill/>
        </p:spPr>
        <p:txBody>
          <a:bodyPr wrap="square" rtlCol="0">
            <a:spAutoFit/>
          </a:bodyPr>
          <a:lstStyle/>
          <a:p>
            <a:r>
              <a:rPr lang="en-US" sz="1800" b="0" dirty="0" smtClean="0">
                <a:solidFill>
                  <a:srgbClr val="FF0000"/>
                </a:solidFill>
                <a:latin typeface="Gill Sans"/>
                <a:cs typeface="Gill Sans"/>
              </a:rPr>
              <a:t>Fit isn’t that good… but good enough!</a:t>
            </a:r>
            <a:endParaRPr lang="en-US" sz="18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4278092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MapReduce: Index Construction</a:t>
            </a:r>
          </a:p>
        </p:txBody>
      </p:sp>
      <p:sp>
        <p:nvSpPr>
          <p:cNvPr id="67587" name="Content Placeholder 2"/>
          <p:cNvSpPr>
            <a:spLocks noGrp="1"/>
          </p:cNvSpPr>
          <p:nvPr>
            <p:ph idx="1"/>
          </p:nvPr>
        </p:nvSpPr>
        <p:spPr/>
        <p:txBody>
          <a:bodyPr/>
          <a:lstStyle/>
          <a:p>
            <a:r>
              <a:rPr lang="en-US" dirty="0" smtClean="0"/>
              <a:t>Map over all documents</a:t>
            </a:r>
          </a:p>
          <a:p>
            <a:pPr lvl="1"/>
            <a:r>
              <a:rPr lang="en-US" dirty="0" smtClean="0"/>
              <a:t>Emit </a:t>
            </a:r>
            <a:r>
              <a:rPr lang="en-US" i="1" dirty="0" smtClean="0"/>
              <a:t>term</a:t>
            </a:r>
            <a:r>
              <a:rPr lang="en-US" dirty="0" smtClean="0"/>
              <a:t> as key, (</a:t>
            </a:r>
            <a:r>
              <a:rPr lang="en-US" i="1" dirty="0" err="1" smtClean="0"/>
              <a:t>docno</a:t>
            </a:r>
            <a:r>
              <a:rPr lang="en-US" dirty="0" smtClean="0"/>
              <a:t>, </a:t>
            </a:r>
            <a:r>
              <a:rPr lang="en-US" i="1" dirty="0" err="1" smtClean="0"/>
              <a:t>tf</a:t>
            </a:r>
            <a:r>
              <a:rPr lang="en-US" i="1" dirty="0" smtClean="0"/>
              <a:t>)</a:t>
            </a:r>
            <a:r>
              <a:rPr lang="en-US" dirty="0" smtClean="0"/>
              <a:t> as value</a:t>
            </a:r>
          </a:p>
          <a:p>
            <a:pPr lvl="1"/>
            <a:r>
              <a:rPr lang="en-US" dirty="0" smtClean="0"/>
              <a:t>Emit other information as necessary (e.g., term position)</a:t>
            </a:r>
          </a:p>
          <a:p>
            <a:r>
              <a:rPr lang="en-US" dirty="0" smtClean="0"/>
              <a:t>Sort/shuffle: group postings by term</a:t>
            </a:r>
          </a:p>
          <a:p>
            <a:r>
              <a:rPr lang="en-US" dirty="0" smtClean="0"/>
              <a:t>Reduce</a:t>
            </a:r>
          </a:p>
          <a:p>
            <a:pPr lvl="1"/>
            <a:r>
              <a:rPr lang="en-US" dirty="0" smtClean="0"/>
              <a:t>Gather and sort the postings (e.g., by </a:t>
            </a:r>
            <a:r>
              <a:rPr lang="en-US" i="1" dirty="0" err="1" smtClean="0"/>
              <a:t>docno</a:t>
            </a:r>
            <a:r>
              <a:rPr lang="en-US" dirty="0" smtClean="0"/>
              <a:t> or </a:t>
            </a:r>
            <a:r>
              <a:rPr lang="en-US" i="1" dirty="0" err="1" smtClean="0"/>
              <a:t>tf</a:t>
            </a:r>
            <a:r>
              <a:rPr lang="en-US" dirty="0" smtClean="0"/>
              <a:t>)</a:t>
            </a:r>
          </a:p>
          <a:p>
            <a:pPr lvl="1"/>
            <a:r>
              <a:rPr lang="en-US" dirty="0" smtClean="0"/>
              <a:t>Write postings to disk</a:t>
            </a:r>
          </a:p>
          <a:p>
            <a:r>
              <a:rPr lang="en-US" dirty="0" smtClean="0"/>
              <a:t>MapReduce does all the heavy lifting!</a:t>
            </a:r>
          </a:p>
        </p:txBody>
      </p:sp>
    </p:spTree>
    <p:extLst>
      <p:ext uri="{BB962C8B-B14F-4D97-AF65-F5344CB8AC3E}">
        <p14:creationId xmlns:p14="http://schemas.microsoft.com/office/powerpoint/2010/main" val="1393345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Cubes</a:t>
            </a:r>
            <a:endParaRPr lang="en-US" dirty="0"/>
          </a:p>
        </p:txBody>
      </p:sp>
      <p:sp>
        <p:nvSpPr>
          <p:cNvPr id="4" name="Cube 3"/>
          <p:cNvSpPr/>
          <p:nvPr/>
        </p:nvSpPr>
        <p:spPr bwMode="auto">
          <a:xfrm>
            <a:off x="817262" y="1611868"/>
            <a:ext cx="4114800" cy="4114800"/>
          </a:xfrm>
          <a:prstGeom prst="cube">
            <a:avLst>
              <a:gd name="adj" fmla="val 29012"/>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817262" y="5650468"/>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store</a:t>
            </a:r>
            <a:endParaRPr lang="en-US" sz="1100" b="0" dirty="0">
              <a:solidFill>
                <a:schemeClr val="bg2"/>
              </a:solidFill>
              <a:latin typeface="Gill Sans"/>
              <a:cs typeface="Gill Sans"/>
            </a:endParaRPr>
          </a:p>
        </p:txBody>
      </p:sp>
      <p:sp>
        <p:nvSpPr>
          <p:cNvPr id="6" name="TextBox 5"/>
          <p:cNvSpPr txBox="1"/>
          <p:nvPr/>
        </p:nvSpPr>
        <p:spPr>
          <a:xfrm rot="16200000">
            <a:off x="-826871" y="4094202"/>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product</a:t>
            </a:r>
            <a:endParaRPr lang="en-US" sz="1100" b="0" dirty="0">
              <a:solidFill>
                <a:schemeClr val="bg2"/>
              </a:solidFill>
              <a:latin typeface="Gill Sans"/>
              <a:cs typeface="Gill Sans"/>
            </a:endParaRPr>
          </a:p>
        </p:txBody>
      </p:sp>
      <p:sp>
        <p:nvSpPr>
          <p:cNvPr id="7" name="TextBox 6"/>
          <p:cNvSpPr txBox="1"/>
          <p:nvPr/>
        </p:nvSpPr>
        <p:spPr>
          <a:xfrm rot="18900000">
            <a:off x="-217272" y="1971930"/>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time</a:t>
            </a:r>
            <a:endParaRPr lang="en-US" sz="1100" b="0" dirty="0">
              <a:solidFill>
                <a:schemeClr val="bg2"/>
              </a:solidFill>
              <a:latin typeface="Gill Sans"/>
              <a:cs typeface="Gill Sans"/>
            </a:endParaRPr>
          </a:p>
        </p:txBody>
      </p:sp>
      <p:sp>
        <p:nvSpPr>
          <p:cNvPr id="8" name="TextBox 7"/>
          <p:cNvSpPr txBox="1"/>
          <p:nvPr/>
        </p:nvSpPr>
        <p:spPr>
          <a:xfrm>
            <a:off x="5715000" y="297180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slice and dice</a:t>
            </a:r>
            <a:endParaRPr lang="en-US" sz="1400" b="0" dirty="0">
              <a:solidFill>
                <a:schemeClr val="bg2"/>
              </a:solidFill>
              <a:latin typeface="Gill Sans"/>
              <a:cs typeface="Gill Sans"/>
            </a:endParaRPr>
          </a:p>
        </p:txBody>
      </p:sp>
      <p:sp>
        <p:nvSpPr>
          <p:cNvPr id="9" name="TextBox 8"/>
          <p:cNvSpPr txBox="1"/>
          <p:nvPr/>
        </p:nvSpPr>
        <p:spPr>
          <a:xfrm>
            <a:off x="5410200" y="2438400"/>
            <a:ext cx="3352800" cy="461665"/>
          </a:xfrm>
          <a:prstGeom prst="rect">
            <a:avLst/>
          </a:prstGeom>
          <a:noFill/>
        </p:spPr>
        <p:txBody>
          <a:bodyPr wrap="square" rtlCol="0">
            <a:spAutoFit/>
          </a:bodyPr>
          <a:lstStyle/>
          <a:p>
            <a:r>
              <a:rPr lang="en-US" sz="2400" dirty="0" smtClean="0">
                <a:solidFill>
                  <a:schemeClr val="bg2"/>
                </a:solidFill>
                <a:latin typeface="Gill Sans"/>
                <a:cs typeface="Gill Sans"/>
              </a:rPr>
              <a:t>Common operations</a:t>
            </a:r>
            <a:endParaRPr lang="en-US" sz="1400" dirty="0">
              <a:solidFill>
                <a:schemeClr val="bg2"/>
              </a:solidFill>
              <a:latin typeface="Gill Sans"/>
              <a:cs typeface="Gill Sans"/>
            </a:endParaRPr>
          </a:p>
        </p:txBody>
      </p:sp>
      <p:sp>
        <p:nvSpPr>
          <p:cNvPr id="10" name="TextBox 9"/>
          <p:cNvSpPr txBox="1"/>
          <p:nvPr/>
        </p:nvSpPr>
        <p:spPr>
          <a:xfrm>
            <a:off x="5715000" y="3419445"/>
            <a:ext cx="2590800" cy="461665"/>
          </a:xfrm>
          <a:prstGeom prst="rect">
            <a:avLst/>
          </a:prstGeom>
          <a:noFill/>
        </p:spPr>
        <p:txBody>
          <a:bodyPr wrap="square" rtlCol="0">
            <a:spAutoFit/>
          </a:bodyPr>
          <a:lstStyle/>
          <a:p>
            <a:r>
              <a:rPr lang="en-US" sz="2400" b="0" dirty="0" smtClean="0">
                <a:solidFill>
                  <a:schemeClr val="bg2"/>
                </a:solidFill>
                <a:latin typeface="Gill Sans"/>
                <a:cs typeface="Gill Sans"/>
              </a:rPr>
              <a:t>roll up/drill down</a:t>
            </a:r>
            <a:endParaRPr lang="en-US" sz="1400" b="0" dirty="0">
              <a:solidFill>
                <a:schemeClr val="bg2"/>
              </a:solidFill>
              <a:latin typeface="Gill Sans"/>
              <a:cs typeface="Gill Sans"/>
            </a:endParaRPr>
          </a:p>
        </p:txBody>
      </p:sp>
      <p:sp>
        <p:nvSpPr>
          <p:cNvPr id="11" name="TextBox 10"/>
          <p:cNvSpPr txBox="1"/>
          <p:nvPr/>
        </p:nvSpPr>
        <p:spPr>
          <a:xfrm>
            <a:off x="5715000" y="386709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pivot</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21473863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 name="Title 1"/>
          <p:cNvSpPr>
            <a:spLocks noGrp="1"/>
          </p:cNvSpPr>
          <p:nvPr>
            <p:ph type="title"/>
          </p:nvPr>
        </p:nvSpPr>
        <p:spPr/>
        <p:txBody>
          <a:bodyPr/>
          <a:lstStyle/>
          <a:p>
            <a:r>
              <a:rPr lang="en-US" dirty="0" smtClean="0"/>
              <a:t>Inverted Indexing with MapReduce</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spTree>
    <p:extLst>
      <p:ext uri="{BB962C8B-B14F-4D97-AF65-F5344CB8AC3E}">
        <p14:creationId xmlns:p14="http://schemas.microsoft.com/office/powerpoint/2010/main" val="22543995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6" name="Picture 5" descr="indexin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 y="1600200"/>
            <a:ext cx="9110870" cy="3810000"/>
          </a:xfrm>
          <a:prstGeom prst="rect">
            <a:avLst/>
          </a:prstGeom>
        </p:spPr>
      </p:pic>
    </p:spTree>
    <p:extLst>
      <p:ext uri="{BB962C8B-B14F-4D97-AF65-F5344CB8AC3E}">
        <p14:creationId xmlns:p14="http://schemas.microsoft.com/office/powerpoint/2010/main" val="3203372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bwMode="ltGray">
          <a:xfrm>
            <a:off x="56388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02" name="Rectangle 101"/>
          <p:cNvSpPr/>
          <p:nvPr/>
        </p:nvSpPr>
        <p:spPr bwMode="ltGray">
          <a:xfrm>
            <a:off x="56388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3" name="Rectangle 102"/>
          <p:cNvSpPr/>
          <p:nvPr/>
        </p:nvSpPr>
        <p:spPr bwMode="ltGray">
          <a:xfrm>
            <a:off x="56388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5" name="Rectangle 104"/>
          <p:cNvSpPr/>
          <p:nvPr/>
        </p:nvSpPr>
        <p:spPr bwMode="ltGray">
          <a:xfrm>
            <a:off x="8110728"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6" name="Rectangle 105"/>
          <p:cNvSpPr/>
          <p:nvPr/>
        </p:nvSpPr>
        <p:spPr bwMode="ltGray">
          <a:xfrm>
            <a:off x="8110728"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07" name="Rectangle 106"/>
          <p:cNvSpPr/>
          <p:nvPr/>
        </p:nvSpPr>
        <p:spPr bwMode="ltGray">
          <a:xfrm>
            <a:off x="4038600" y="56388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8" name="Rectangle 107"/>
          <p:cNvSpPr/>
          <p:nvPr/>
        </p:nvSpPr>
        <p:spPr bwMode="ltGray">
          <a:xfrm>
            <a:off x="4038600" y="60960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1" name="Rectangle 110"/>
          <p:cNvSpPr/>
          <p:nvPr/>
        </p:nvSpPr>
        <p:spPr bwMode="ltGray">
          <a:xfrm>
            <a:off x="7391400" y="583387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2" name="Rectangle 111"/>
          <p:cNvSpPr/>
          <p:nvPr/>
        </p:nvSpPr>
        <p:spPr bwMode="ltGray">
          <a:xfrm>
            <a:off x="7391400" y="5410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13" name="Rectangle 112"/>
          <p:cNvSpPr/>
          <p:nvPr/>
        </p:nvSpPr>
        <p:spPr bwMode="ltGray">
          <a:xfrm>
            <a:off x="7391400" y="498393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4" name="Rectangle 113"/>
          <p:cNvSpPr/>
          <p:nvPr/>
        </p:nvSpPr>
        <p:spPr bwMode="ltGray">
          <a:xfrm>
            <a:off x="4038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15" name="Rectangle 114"/>
          <p:cNvSpPr/>
          <p:nvPr/>
        </p:nvSpPr>
        <p:spPr bwMode="ltGray">
          <a:xfrm>
            <a:off x="4038600" y="4724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6" name="Rectangle 115"/>
          <p:cNvSpPr/>
          <p:nvPr/>
        </p:nvSpPr>
        <p:spPr bwMode="ltGray">
          <a:xfrm>
            <a:off x="5181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8" name="Rectangle 97"/>
          <p:cNvSpPr/>
          <p:nvPr/>
        </p:nvSpPr>
        <p:spPr bwMode="ltGray">
          <a:xfrm>
            <a:off x="30480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9" name="Rectangle 98"/>
          <p:cNvSpPr/>
          <p:nvPr/>
        </p:nvSpPr>
        <p:spPr bwMode="ltGray">
          <a:xfrm>
            <a:off x="30480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0" name="Rectangle 99"/>
          <p:cNvSpPr/>
          <p:nvPr/>
        </p:nvSpPr>
        <p:spPr bwMode="ltGray">
          <a:xfrm>
            <a:off x="30480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 name="Rectangle 9"/>
          <p:cNvSpPr/>
          <p:nvPr/>
        </p:nvSpPr>
        <p:spPr bwMode="ltGray">
          <a:xfrm>
            <a:off x="2763717"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63717"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63717"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876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86754"/>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 name="Title 1"/>
          <p:cNvSpPr>
            <a:spLocks noGrp="1"/>
          </p:cNvSpPr>
          <p:nvPr>
            <p:ph type="title"/>
          </p:nvPr>
        </p:nvSpPr>
        <p:spPr/>
        <p:txBody>
          <a:bodyPr/>
          <a:lstStyle/>
          <a:p>
            <a:r>
              <a:rPr lang="en-US" dirty="0" smtClean="0"/>
              <a:t>Positional Indexes</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572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86754"/>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53000"/>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grpSp>
        <p:nvGrpSpPr>
          <p:cNvPr id="90" name="Group 16"/>
          <p:cNvGrpSpPr/>
          <p:nvPr/>
        </p:nvGrpSpPr>
        <p:grpSpPr>
          <a:xfrm>
            <a:off x="1544517" y="1261646"/>
            <a:ext cx="1839047" cy="521732"/>
            <a:chOff x="762000" y="1905000"/>
            <a:chExt cx="1839047" cy="521732"/>
          </a:xfrm>
        </p:grpSpPr>
        <p:sp>
          <p:nvSpPr>
            <p:cNvPr id="91" name="TextBox 90"/>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92" name="TextBox 91"/>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93" name="Group 32"/>
          <p:cNvGrpSpPr/>
          <p:nvPr/>
        </p:nvGrpSpPr>
        <p:grpSpPr>
          <a:xfrm>
            <a:off x="4122291" y="1261646"/>
            <a:ext cx="1827100" cy="521732"/>
            <a:chOff x="762000" y="1905000"/>
            <a:chExt cx="1827100" cy="521732"/>
          </a:xfrm>
        </p:grpSpPr>
        <p:sp>
          <p:nvSpPr>
            <p:cNvPr id="94" name="TextBox 9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95" name="TextBox 9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96" name="Group 44"/>
          <p:cNvGrpSpPr/>
          <p:nvPr/>
        </p:nvGrpSpPr>
        <p:grpSpPr>
          <a:xfrm>
            <a:off x="6596504" y="1261646"/>
            <a:ext cx="1491972" cy="521732"/>
            <a:chOff x="762000" y="1905000"/>
            <a:chExt cx="1491972" cy="521732"/>
          </a:xfrm>
        </p:grpSpPr>
        <p:sp>
          <p:nvSpPr>
            <p:cNvPr id="97" name="TextBox 96"/>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04" name="TextBox 103"/>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Tree>
    <p:extLst>
      <p:ext uri="{BB962C8B-B14F-4D97-AF65-F5344CB8AC3E}">
        <p14:creationId xmlns:p14="http://schemas.microsoft.com/office/powerpoint/2010/main" val="832151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dissolve">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7"/>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15"/>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6"/>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7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7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11"/>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5" grpId="0" animBg="1"/>
      <p:bldP spid="106" grpId="0" animBg="1"/>
      <p:bldP spid="107" grpId="0" animBg="1"/>
      <p:bldP spid="108" grpId="0" animBg="1"/>
      <p:bldP spid="111" grpId="0" animBg="1"/>
      <p:bldP spid="112" grpId="0" animBg="1"/>
      <p:bldP spid="113" grpId="0" animBg="1"/>
      <p:bldP spid="114" grpId="0" animBg="1"/>
      <p:bldP spid="115" grpId="0" animBg="1"/>
      <p:bldP spid="116" grpId="0" animBg="1"/>
      <p:bldP spid="98" grpId="0" animBg="1"/>
      <p:bldP spid="99" grpId="0" animBg="1"/>
      <p:bldP spid="100" grpId="0" animBg="1"/>
      <p:bldP spid="10" grpId="0" animBg="1"/>
      <p:bldP spid="13" grpId="0" animBg="1"/>
      <p:bldP spid="16" grpId="0" animBg="1"/>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6" name="Picture 5" descr="indexing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130" y="1600200"/>
            <a:ext cx="9110870" cy="3810000"/>
          </a:xfrm>
          <a:prstGeom prst="rect">
            <a:avLst/>
          </a:prstGeom>
        </p:spPr>
      </p:pic>
      <p:sp>
        <p:nvSpPr>
          <p:cNvPr id="4" name="TextBox 3"/>
          <p:cNvSpPr txBox="1"/>
          <p:nvPr/>
        </p:nvSpPr>
        <p:spPr>
          <a:xfrm rot="20917564">
            <a:off x="2030723" y="5516662"/>
            <a:ext cx="3443972" cy="461665"/>
          </a:xfrm>
          <a:prstGeom prst="rect">
            <a:avLst/>
          </a:prstGeom>
          <a:noFill/>
        </p:spPr>
        <p:txBody>
          <a:bodyPr wrap="none" rtlCol="0">
            <a:spAutoFit/>
          </a:bodyPr>
          <a:lstStyle/>
          <a:p>
            <a:r>
              <a:rPr lang="en-US" sz="2400" dirty="0" smtClean="0">
                <a:solidFill>
                  <a:srgbClr val="FF0000"/>
                </a:solidFill>
                <a:latin typeface="Gill Sans"/>
                <a:cs typeface="Gill Sans"/>
              </a:rPr>
              <a:t>What’s the problem?</a:t>
            </a:r>
            <a:endParaRPr lang="en-US" sz="2400" dirty="0">
              <a:solidFill>
                <a:srgbClr val="FF0000"/>
              </a:solidFill>
              <a:latin typeface="Gill Sans"/>
              <a:cs typeface="Gill Sans"/>
            </a:endParaRPr>
          </a:p>
        </p:txBody>
      </p:sp>
      <p:sp>
        <p:nvSpPr>
          <p:cNvPr id="5" name="Oval 4"/>
          <p:cNvSpPr/>
          <p:nvPr/>
        </p:nvSpPr>
        <p:spPr bwMode="auto">
          <a:xfrm>
            <a:off x="762000" y="4800600"/>
            <a:ext cx="1219201"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6342119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Scalability Bottleneck</a:t>
            </a:r>
            <a:endParaRPr lang="en-US" dirty="0"/>
          </a:p>
        </p:txBody>
      </p:sp>
      <p:sp>
        <p:nvSpPr>
          <p:cNvPr id="4" name="Content Placeholder 3"/>
          <p:cNvSpPr>
            <a:spLocks noGrp="1"/>
          </p:cNvSpPr>
          <p:nvPr>
            <p:ph idx="1"/>
          </p:nvPr>
        </p:nvSpPr>
        <p:spPr/>
        <p:txBody>
          <a:bodyPr/>
          <a:lstStyle/>
          <a:p>
            <a:r>
              <a:rPr lang="en-US" dirty="0" smtClean="0"/>
              <a:t>Initial implementation: terms as keys, postings as values</a:t>
            </a:r>
          </a:p>
          <a:p>
            <a:pPr lvl="1"/>
            <a:r>
              <a:rPr lang="en-US" dirty="0" smtClean="0"/>
              <a:t>Reducers must buffer all postings associated with key (to sort)</a:t>
            </a:r>
          </a:p>
          <a:p>
            <a:pPr lvl="1"/>
            <a:r>
              <a:rPr lang="en-US" dirty="0" smtClean="0"/>
              <a:t>What if we run out of memory to buffer postings?</a:t>
            </a:r>
          </a:p>
          <a:p>
            <a:r>
              <a:rPr lang="en-US" dirty="0" smtClean="0"/>
              <a:t>Uh oh!</a:t>
            </a:r>
            <a:endParaRPr lang="en-US" dirty="0"/>
          </a:p>
        </p:txBody>
      </p:sp>
    </p:spTree>
    <p:extLst>
      <p:ext uri="{BB962C8B-B14F-4D97-AF65-F5344CB8AC3E}">
        <p14:creationId xmlns:p14="http://schemas.microsoft.com/office/powerpoint/2010/main" val="4082374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ltGray">
          <a:xfrm>
            <a:off x="25146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2" name="Rectangle 11"/>
          <p:cNvSpPr/>
          <p:nvPr/>
        </p:nvSpPr>
        <p:spPr bwMode="ltGray">
          <a:xfrm>
            <a:off x="25146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15" name="Rectangle 14"/>
          <p:cNvSpPr/>
          <p:nvPr/>
        </p:nvSpPr>
        <p:spPr bwMode="ltGray">
          <a:xfrm>
            <a:off x="25146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20" name="Rectangle 19"/>
          <p:cNvSpPr/>
          <p:nvPr/>
        </p:nvSpPr>
        <p:spPr bwMode="ltGray">
          <a:xfrm>
            <a:off x="25146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23" name="Rectangle 22"/>
          <p:cNvSpPr/>
          <p:nvPr/>
        </p:nvSpPr>
        <p:spPr bwMode="ltGray">
          <a:xfrm>
            <a:off x="25146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26" name="Rectangle 25"/>
          <p:cNvSpPr/>
          <p:nvPr/>
        </p:nvSpPr>
        <p:spPr bwMode="ltGray">
          <a:xfrm>
            <a:off x="25146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32" name="Rectangle 31"/>
          <p:cNvSpPr/>
          <p:nvPr/>
        </p:nvSpPr>
        <p:spPr bwMode="ltGray">
          <a:xfrm>
            <a:off x="65532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65532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6" name="Rectangle 35"/>
          <p:cNvSpPr/>
          <p:nvPr/>
        </p:nvSpPr>
        <p:spPr bwMode="ltGray">
          <a:xfrm>
            <a:off x="65532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1" name="Rectangle 40"/>
          <p:cNvSpPr/>
          <p:nvPr/>
        </p:nvSpPr>
        <p:spPr bwMode="ltGray">
          <a:xfrm>
            <a:off x="65532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4" name="Rectangle 43"/>
          <p:cNvSpPr/>
          <p:nvPr/>
        </p:nvSpPr>
        <p:spPr bwMode="ltGray">
          <a:xfrm>
            <a:off x="65532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7" name="Rectangle 46"/>
          <p:cNvSpPr/>
          <p:nvPr/>
        </p:nvSpPr>
        <p:spPr bwMode="ltGray">
          <a:xfrm>
            <a:off x="65532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2209800" y="4038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2209800" y="2667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2209800" y="3124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2209800" y="3581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Another Try…</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17526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17526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6" name="TextBox 15"/>
          <p:cNvSpPr txBox="1"/>
          <p:nvPr/>
        </p:nvSpPr>
        <p:spPr>
          <a:xfrm>
            <a:off x="17526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17" name="TextBox 16"/>
          <p:cNvSpPr txBox="1"/>
          <p:nvPr/>
        </p:nvSpPr>
        <p:spPr>
          <a:xfrm>
            <a:off x="6858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18" name="Rectangle 17"/>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17526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17526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7" name="Rectangle 26"/>
          <p:cNvSpPr/>
          <p:nvPr/>
        </p:nvSpPr>
        <p:spPr bwMode="ltGray">
          <a:xfrm>
            <a:off x="5715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5211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5715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57150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7" name="TextBox 36"/>
          <p:cNvSpPr txBox="1"/>
          <p:nvPr/>
        </p:nvSpPr>
        <p:spPr>
          <a:xfrm>
            <a:off x="64008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38" name="TextBox 37"/>
          <p:cNvSpPr txBox="1"/>
          <p:nvPr/>
        </p:nvSpPr>
        <p:spPr>
          <a:xfrm>
            <a:off x="5334000" y="1295400"/>
            <a:ext cx="673482" cy="338554"/>
          </a:xfrm>
          <a:prstGeom prst="rect">
            <a:avLst/>
          </a:prstGeom>
          <a:noFill/>
        </p:spPr>
        <p:txBody>
          <a:bodyPr wrap="none" rtlCol="0">
            <a:spAutoFit/>
          </a:bodyPr>
          <a:lstStyle/>
          <a:p>
            <a:r>
              <a:rPr lang="en-US" b="0" dirty="0" smtClean="0">
                <a:solidFill>
                  <a:schemeClr val="bg1"/>
                </a:solidFill>
                <a:latin typeface="Gill Sans"/>
                <a:cs typeface="Gill Sans"/>
              </a:rPr>
              <a:t>(keys)</a:t>
            </a:r>
            <a:endParaRPr lang="en-US" b="0" dirty="0">
              <a:solidFill>
                <a:schemeClr val="bg1"/>
              </a:solidFill>
              <a:latin typeface="Gill Sans"/>
              <a:cs typeface="Gill Sans"/>
            </a:endParaRPr>
          </a:p>
        </p:txBody>
      </p:sp>
      <p:sp>
        <p:nvSpPr>
          <p:cNvPr id="39" name="Rectangle 38"/>
          <p:cNvSpPr/>
          <p:nvPr/>
        </p:nvSpPr>
        <p:spPr bwMode="ltGray">
          <a:xfrm>
            <a:off x="57150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2" name="Rectangle 41"/>
          <p:cNvSpPr/>
          <p:nvPr/>
        </p:nvSpPr>
        <p:spPr bwMode="ltGray">
          <a:xfrm>
            <a:off x="57150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5" name="Rectangle 44"/>
          <p:cNvSpPr/>
          <p:nvPr/>
        </p:nvSpPr>
        <p:spPr bwMode="ltGray">
          <a:xfrm>
            <a:off x="57150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8" name="TextBox 47"/>
          <p:cNvSpPr txBox="1"/>
          <p:nvPr/>
        </p:nvSpPr>
        <p:spPr>
          <a:xfrm>
            <a:off x="5211336"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5211336" y="2633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5211336" y="3090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5211336" y="3547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5211336" y="4004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3" name="TextBox 52"/>
          <p:cNvSpPr txBox="1"/>
          <p:nvPr/>
        </p:nvSpPr>
        <p:spPr>
          <a:xfrm>
            <a:off x="5044971" y="4724400"/>
            <a:ext cx="2950598" cy="400110"/>
          </a:xfrm>
          <a:prstGeom prst="rect">
            <a:avLst/>
          </a:prstGeom>
          <a:noFill/>
        </p:spPr>
        <p:txBody>
          <a:bodyPr wrap="none" rtlCol="0">
            <a:spAutoFit/>
          </a:bodyPr>
          <a:lstStyle/>
          <a:p>
            <a:r>
              <a:rPr lang="en-US" sz="2000" dirty="0" smtClean="0">
                <a:solidFill>
                  <a:schemeClr val="bg1"/>
                </a:solidFill>
                <a:latin typeface="Gill Sans"/>
                <a:cs typeface="Gill Sans"/>
              </a:rPr>
              <a:t>How is this different?</a:t>
            </a:r>
            <a:endParaRPr lang="en-US" sz="2000" dirty="0">
              <a:solidFill>
                <a:schemeClr val="bg1"/>
              </a:solidFill>
              <a:latin typeface="Gill Sans"/>
              <a:cs typeface="Gill Sans"/>
            </a:endParaRPr>
          </a:p>
        </p:txBody>
      </p:sp>
      <p:sp>
        <p:nvSpPr>
          <p:cNvPr id="54" name="TextBox 53"/>
          <p:cNvSpPr txBox="1"/>
          <p:nvPr/>
        </p:nvSpPr>
        <p:spPr>
          <a:xfrm>
            <a:off x="5197371" y="5048310"/>
            <a:ext cx="3108543" cy="584776"/>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Let the framework do the sorting</a:t>
            </a:r>
          </a:p>
          <a:p>
            <a:pPr>
              <a:buFont typeface="Arial" pitchFamily="34" charset="0"/>
              <a:buChar char="•"/>
            </a:pPr>
            <a:r>
              <a:rPr lang="en-US" b="0" dirty="0" smtClean="0">
                <a:solidFill>
                  <a:schemeClr val="bg1"/>
                </a:solidFill>
                <a:latin typeface="Gill Sans"/>
                <a:cs typeface="Gill Sans"/>
              </a:rPr>
              <a:t> Term frequency implicitly stored</a:t>
            </a:r>
          </a:p>
        </p:txBody>
      </p:sp>
      <p:sp>
        <p:nvSpPr>
          <p:cNvPr id="55" name="Right Arrow 54"/>
          <p:cNvSpPr/>
          <p:nvPr/>
        </p:nvSpPr>
        <p:spPr bwMode="auto">
          <a:xfrm>
            <a:off x="3886200" y="2819400"/>
            <a:ext cx="914400" cy="452927"/>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56" name="TextBox 55"/>
          <p:cNvSpPr txBox="1"/>
          <p:nvPr/>
        </p:nvSpPr>
        <p:spPr>
          <a:xfrm>
            <a:off x="3657600" y="62484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217370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41" grpId="0" animBg="1"/>
      <p:bldP spid="44" grpId="0" animBg="1"/>
      <p:bldP spid="47" grpId="0" animBg="1"/>
      <p:bldP spid="27" grpId="0" animBg="1"/>
      <p:bldP spid="28" grpId="0"/>
      <p:bldP spid="30" grpId="0" animBg="1"/>
      <p:bldP spid="34" grpId="0" animBg="1"/>
      <p:bldP spid="37" grpId="0"/>
      <p:bldP spid="38" grpId="0"/>
      <p:bldP spid="39" grpId="0" animBg="1"/>
      <p:bldP spid="42" grpId="0" animBg="1"/>
      <p:bldP spid="45" grpId="0" animBg="1"/>
      <p:bldP spid="48" grpId="0"/>
      <p:bldP spid="49" grpId="0"/>
      <p:bldP spid="50" grpId="0"/>
      <p:bldP spid="51" grpId="0"/>
      <p:bldP spid="52" grpId="0"/>
      <p:bldP spid="53" grpId="0"/>
      <p:bldP spid="54" grpId="0"/>
      <p:bldP spid="5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2" name="Picture 1" descr="indexing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90600"/>
            <a:ext cx="8534400" cy="5586153"/>
          </a:xfrm>
          <a:prstGeom prst="rect">
            <a:avLst/>
          </a:prstGeom>
        </p:spPr>
      </p:pic>
    </p:spTree>
    <p:extLst>
      <p:ext uri="{BB962C8B-B14F-4D97-AF65-F5344CB8AC3E}">
        <p14:creationId xmlns:p14="http://schemas.microsoft.com/office/powerpoint/2010/main" val="9522267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a:spLocks noChangeArrowheads="1"/>
          </p:cNvSpPr>
          <p:nvPr/>
        </p:nvSpPr>
        <p:spPr bwMode="auto">
          <a:xfrm>
            <a:off x="7973568"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Inverted Index (Again)</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8" name="Text Box 99"/>
          <p:cNvSpPr txBox="1">
            <a:spLocks noChangeArrowheads="1"/>
          </p:cNvSpPr>
          <p:nvPr/>
        </p:nvSpPr>
        <p:spPr bwMode="auto">
          <a:xfrm>
            <a:off x="2447925" y="1905000"/>
            <a:ext cx="358592" cy="369332"/>
          </a:xfrm>
          <a:prstGeom prst="rect">
            <a:avLst/>
          </a:prstGeom>
          <a:noFill/>
          <a:ln w="9525">
            <a:noFill/>
            <a:miter lim="800000"/>
            <a:headEnd/>
            <a:tailEnd/>
          </a:ln>
        </p:spPr>
        <p:txBody>
          <a:bodyPr wrap="none">
            <a:spAutoFit/>
          </a:bodyPr>
          <a:lstStyle/>
          <a:p>
            <a:r>
              <a:rPr lang="en-US" sz="1800" b="0" i="1" dirty="0" err="1">
                <a:solidFill>
                  <a:schemeClr val="bg1"/>
                </a:solidFill>
                <a:latin typeface="Gill Sans"/>
                <a:cs typeface="Gill Sans"/>
              </a:rPr>
              <a:t>tf</a:t>
            </a:r>
            <a:endParaRPr lang="en-US" sz="1800" b="0" i="1" dirty="0">
              <a:solidFill>
                <a:schemeClr val="bg1"/>
              </a:solidFill>
              <a:latin typeface="Gill Sans"/>
              <a:cs typeface="Gill Sans"/>
            </a:endParaRPr>
          </a:p>
        </p:txBody>
      </p:sp>
      <p:sp>
        <p:nvSpPr>
          <p:cNvPr id="59" name="Text Box 101"/>
          <p:cNvSpPr txBox="1">
            <a:spLocks noChangeArrowheads="1"/>
          </p:cNvSpPr>
          <p:nvPr/>
        </p:nvSpPr>
        <p:spPr bwMode="auto">
          <a:xfrm>
            <a:off x="3200400" y="2209800"/>
            <a:ext cx="397064" cy="369332"/>
          </a:xfrm>
          <a:prstGeom prst="rect">
            <a:avLst/>
          </a:prstGeom>
          <a:noFill/>
          <a:ln w="9525">
            <a:noFill/>
            <a:miter lim="800000"/>
            <a:headEnd/>
            <a:tailEnd/>
          </a:ln>
        </p:spPr>
        <p:txBody>
          <a:bodyPr wrap="none">
            <a:spAutoFit/>
          </a:bodyPr>
          <a:lstStyle/>
          <a:p>
            <a:r>
              <a:rPr lang="en-US" sz="1800" b="0" i="1" dirty="0" err="1" smtClean="0">
                <a:solidFill>
                  <a:schemeClr val="bg1"/>
                </a:solidFill>
                <a:latin typeface="Gill Sans"/>
                <a:cs typeface="Gill Sans"/>
              </a:rPr>
              <a:t>df</a:t>
            </a:r>
            <a:endParaRPr lang="en-US" sz="1800" b="0" i="1" dirty="0">
              <a:solidFill>
                <a:schemeClr val="bg1"/>
              </a:solidFill>
              <a:latin typeface="Gill Sans"/>
              <a:cs typeface="Gill Sans"/>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5" name="Rectangle 7"/>
          <p:cNvSpPr>
            <a:spLocks noChangeArrowheads="1"/>
          </p:cNvSpPr>
          <p:nvPr/>
        </p:nvSpPr>
        <p:spPr bwMode="auto">
          <a:xfrm>
            <a:off x="76962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cxnSp>
        <p:nvCxnSpPr>
          <p:cNvPr id="194" name="Straight Arrow Connector 236"/>
          <p:cNvCxnSpPr>
            <a:cxnSpLocks noChangeShapeType="1"/>
            <a:stCxn id="182" idx="3"/>
            <a:endCxn id="165" idx="1"/>
          </p:cNvCxnSpPr>
          <p:nvPr/>
        </p:nvCxnSpPr>
        <p:spPr bwMode="auto">
          <a:xfrm>
            <a:off x="7523163"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711696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Chicken and Egg?</a:t>
            </a:r>
            <a:endParaRPr lang="en-US" dirty="0"/>
          </a:p>
        </p:txBody>
      </p:sp>
      <p:sp>
        <p:nvSpPr>
          <p:cNvPr id="27" name="Rectangle 26"/>
          <p:cNvSpPr/>
          <p:nvPr/>
        </p:nvSpPr>
        <p:spPr bwMode="ltGray">
          <a:xfrm>
            <a:off x="1744536" y="1981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1240872" y="1947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1744536" y="2438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2" name="Rectangle 31"/>
          <p:cNvSpPr/>
          <p:nvPr/>
        </p:nvSpPr>
        <p:spPr bwMode="ltGray">
          <a:xfrm>
            <a:off x="2582736" y="1981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2582736" y="2438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1744536" y="2895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6" name="Rectangle 35"/>
          <p:cNvSpPr/>
          <p:nvPr/>
        </p:nvSpPr>
        <p:spPr bwMode="ltGray">
          <a:xfrm>
            <a:off x="2582736" y="2895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37" name="TextBox 36"/>
          <p:cNvSpPr txBox="1"/>
          <p:nvPr/>
        </p:nvSpPr>
        <p:spPr>
          <a:xfrm>
            <a:off x="2430336" y="15240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38" name="TextBox 37"/>
          <p:cNvSpPr txBox="1"/>
          <p:nvPr/>
        </p:nvSpPr>
        <p:spPr>
          <a:xfrm>
            <a:off x="1363536" y="15240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39" name="Rectangle 38"/>
          <p:cNvSpPr/>
          <p:nvPr/>
        </p:nvSpPr>
        <p:spPr bwMode="ltGray">
          <a:xfrm>
            <a:off x="1744536" y="3352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1" name="Rectangle 40"/>
          <p:cNvSpPr/>
          <p:nvPr/>
        </p:nvSpPr>
        <p:spPr bwMode="ltGray">
          <a:xfrm>
            <a:off x="2582736" y="3352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2" name="Rectangle 41"/>
          <p:cNvSpPr/>
          <p:nvPr/>
        </p:nvSpPr>
        <p:spPr bwMode="ltGray">
          <a:xfrm>
            <a:off x="1744536" y="3810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4" name="Rectangle 43"/>
          <p:cNvSpPr/>
          <p:nvPr/>
        </p:nvSpPr>
        <p:spPr bwMode="ltGray">
          <a:xfrm>
            <a:off x="2582736" y="3810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5" name="Rectangle 44"/>
          <p:cNvSpPr/>
          <p:nvPr/>
        </p:nvSpPr>
        <p:spPr bwMode="ltGray">
          <a:xfrm>
            <a:off x="1744536" y="4267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7" name="Rectangle 46"/>
          <p:cNvSpPr/>
          <p:nvPr/>
        </p:nvSpPr>
        <p:spPr bwMode="ltGray">
          <a:xfrm>
            <a:off x="2582736" y="4267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48" name="TextBox 47"/>
          <p:cNvSpPr txBox="1"/>
          <p:nvPr/>
        </p:nvSpPr>
        <p:spPr>
          <a:xfrm>
            <a:off x="1240872" y="2404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1240872"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1240872" y="3319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1240872" y="3776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1240872" y="4233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55" name="Straight Arrow Connector 54"/>
          <p:cNvCxnSpPr/>
          <p:nvPr/>
        </p:nvCxnSpPr>
        <p:spPr bwMode="auto">
          <a:xfrm rot="5400000">
            <a:off x="1744536" y="3623846"/>
            <a:ext cx="3810000" cy="1588"/>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56" name="TextBox 55"/>
          <p:cNvSpPr txBox="1"/>
          <p:nvPr/>
        </p:nvSpPr>
        <p:spPr>
          <a:xfrm>
            <a:off x="2839007" y="5605046"/>
            <a:ext cx="1580593" cy="369332"/>
          </a:xfrm>
          <a:prstGeom prst="rect">
            <a:avLst/>
          </a:prstGeom>
          <a:noFill/>
        </p:spPr>
        <p:txBody>
          <a:bodyPr wrap="none" rtlCol="0">
            <a:spAutoFit/>
          </a:bodyPr>
          <a:lstStyle/>
          <a:p>
            <a:r>
              <a:rPr lang="en-US" sz="1800" b="0" dirty="0" smtClean="0">
                <a:solidFill>
                  <a:schemeClr val="bg1"/>
                </a:solidFill>
                <a:latin typeface="Gill Sans"/>
                <a:cs typeface="Gill Sans"/>
              </a:rPr>
              <a:t>Write postings</a:t>
            </a:r>
            <a:endParaRPr lang="en-US" sz="1800" b="0" dirty="0">
              <a:solidFill>
                <a:schemeClr val="bg1"/>
              </a:solidFill>
              <a:latin typeface="Gill Sans"/>
              <a:cs typeface="Gill Sans"/>
            </a:endParaRPr>
          </a:p>
        </p:txBody>
      </p:sp>
      <p:sp>
        <p:nvSpPr>
          <p:cNvPr id="58" name="TextBox 57"/>
          <p:cNvSpPr txBox="1"/>
          <p:nvPr/>
        </p:nvSpPr>
        <p:spPr>
          <a:xfrm>
            <a:off x="4572001" y="2667000"/>
            <a:ext cx="3276599" cy="646331"/>
          </a:xfrm>
          <a:prstGeom prst="rect">
            <a:avLst/>
          </a:prstGeom>
          <a:noFill/>
        </p:spPr>
        <p:txBody>
          <a:bodyPr wrap="square" rtlCol="0">
            <a:spAutoFit/>
          </a:bodyPr>
          <a:lstStyle/>
          <a:p>
            <a:r>
              <a:rPr lang="en-US" sz="1800" b="0" dirty="0" smtClean="0">
                <a:solidFill>
                  <a:schemeClr val="bg1"/>
                </a:solidFill>
                <a:latin typeface="Gill Sans"/>
                <a:cs typeface="Gill Sans"/>
              </a:rPr>
              <a:t>We’d like to store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at the front of the postings list</a:t>
            </a:r>
            <a:endParaRPr lang="en-US" sz="1800" b="0" dirty="0">
              <a:solidFill>
                <a:schemeClr val="bg1"/>
              </a:solidFill>
              <a:latin typeface="Gill Sans"/>
              <a:cs typeface="Gill Sans"/>
            </a:endParaRPr>
          </a:p>
        </p:txBody>
      </p:sp>
      <p:sp>
        <p:nvSpPr>
          <p:cNvPr id="59" name="TextBox 58"/>
          <p:cNvSpPr txBox="1"/>
          <p:nvPr/>
        </p:nvSpPr>
        <p:spPr>
          <a:xfrm>
            <a:off x="4572000" y="3453825"/>
            <a:ext cx="3581400" cy="646331"/>
          </a:xfrm>
          <a:prstGeom prst="rect">
            <a:avLst/>
          </a:prstGeom>
          <a:noFill/>
        </p:spPr>
        <p:txBody>
          <a:bodyPr wrap="square" rtlCol="0">
            <a:spAutoFit/>
          </a:bodyPr>
          <a:lstStyle/>
          <a:p>
            <a:r>
              <a:rPr lang="en-US" sz="1800" b="0" dirty="0" smtClean="0">
                <a:solidFill>
                  <a:schemeClr val="bg1"/>
                </a:solidFill>
                <a:latin typeface="Gill Sans"/>
                <a:cs typeface="Gill Sans"/>
              </a:rPr>
              <a:t>But we don’t know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until we’ve seen all postings!</a:t>
            </a:r>
            <a:endParaRPr lang="en-US" sz="1800" b="0" dirty="0">
              <a:solidFill>
                <a:schemeClr val="bg1"/>
              </a:solidFill>
              <a:latin typeface="Gill Sans"/>
              <a:cs typeface="Gill Sans"/>
            </a:endParaRPr>
          </a:p>
        </p:txBody>
      </p:sp>
      <p:sp>
        <p:nvSpPr>
          <p:cNvPr id="60" name="TextBox 59"/>
          <p:cNvSpPr txBox="1"/>
          <p:nvPr/>
        </p:nvSpPr>
        <p:spPr>
          <a:xfrm>
            <a:off x="2201736" y="45720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31" name="TextBox 30"/>
          <p:cNvSpPr txBox="1"/>
          <p:nvPr/>
        </p:nvSpPr>
        <p:spPr>
          <a:xfrm>
            <a:off x="6400800" y="6248400"/>
            <a:ext cx="2589020" cy="461665"/>
          </a:xfrm>
          <a:prstGeom prst="rect">
            <a:avLst/>
          </a:prstGeom>
          <a:noFill/>
        </p:spPr>
        <p:txBody>
          <a:bodyPr wrap="none" rtlCol="0">
            <a:spAutoFit/>
          </a:bodyPr>
          <a:lstStyle/>
          <a:p>
            <a:r>
              <a:rPr lang="en-US" sz="2400" dirty="0" smtClean="0">
                <a:solidFill>
                  <a:srgbClr val="FF0000"/>
                </a:solidFill>
                <a:latin typeface="Gill Sans"/>
                <a:cs typeface="Gill Sans"/>
              </a:rPr>
              <a:t>Sound familiar?</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5541882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8" grpId="0"/>
      <p:bldP spid="59" grpId="0"/>
      <p:bldP spid="31"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a:t>
            </a:r>
            <a:r>
              <a:rPr lang="en-US" i="1" dirty="0" err="1" smtClean="0"/>
              <a:t>df</a:t>
            </a:r>
            <a:endParaRPr lang="en-US" i="1" dirty="0"/>
          </a:p>
        </p:txBody>
      </p:sp>
      <p:sp>
        <p:nvSpPr>
          <p:cNvPr id="3" name="Content Placeholder 2"/>
          <p:cNvSpPr>
            <a:spLocks noGrp="1"/>
          </p:cNvSpPr>
          <p:nvPr>
            <p:ph idx="1"/>
          </p:nvPr>
        </p:nvSpPr>
        <p:spPr/>
        <p:txBody>
          <a:bodyPr/>
          <a:lstStyle/>
          <a:p>
            <a:r>
              <a:rPr lang="en-US" dirty="0" smtClean="0"/>
              <a:t>In the </a:t>
            </a:r>
            <a:r>
              <a:rPr lang="en-US" dirty="0" err="1" smtClean="0"/>
              <a:t>mapper</a:t>
            </a:r>
            <a:r>
              <a:rPr lang="en-US" dirty="0" smtClean="0"/>
              <a:t>:</a:t>
            </a:r>
          </a:p>
          <a:p>
            <a:pPr lvl="1"/>
            <a:r>
              <a:rPr lang="en-US" dirty="0" smtClean="0"/>
              <a:t>Emit “special” key-value pairs to keep track of </a:t>
            </a:r>
            <a:r>
              <a:rPr lang="en-US" i="1" dirty="0" err="1" smtClean="0"/>
              <a:t>df</a:t>
            </a:r>
            <a:endParaRPr lang="en-US" i="1" dirty="0" smtClean="0"/>
          </a:p>
          <a:p>
            <a:r>
              <a:rPr lang="en-US" dirty="0" smtClean="0"/>
              <a:t>In the reducer:</a:t>
            </a:r>
          </a:p>
          <a:p>
            <a:pPr lvl="1"/>
            <a:r>
              <a:rPr lang="en-US" dirty="0" smtClean="0"/>
              <a:t>Make sure “special” key-value pairs come first: process them to determine </a:t>
            </a:r>
            <a:r>
              <a:rPr lang="en-US" i="1" dirty="0" err="1" smtClean="0"/>
              <a:t>df</a:t>
            </a:r>
            <a:endParaRPr lang="en-US" i="1" dirty="0" smtClean="0"/>
          </a:p>
          <a:p>
            <a:r>
              <a:rPr lang="en-US" dirty="0" smtClean="0"/>
              <a:t>Remember: proper partitioning!</a:t>
            </a:r>
            <a:endParaRPr lang="en-US" dirty="0"/>
          </a:p>
        </p:txBody>
      </p:sp>
    </p:spTree>
    <p:extLst>
      <p:ext uri="{BB962C8B-B14F-4D97-AF65-F5344CB8AC3E}">
        <p14:creationId xmlns:p14="http://schemas.microsoft.com/office/powerpoint/2010/main" val="37263615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inder-block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008" y="0"/>
            <a:ext cx="14244608" cy="6858000"/>
          </a:xfrm>
          <a:prstGeom prst="rect">
            <a:avLst/>
          </a:prstGeom>
        </p:spPr>
      </p:pic>
      <p:sp>
        <p:nvSpPr>
          <p:cNvPr id="4" name="Title 3"/>
          <p:cNvSpPr>
            <a:spLocks noGrp="1"/>
          </p:cNvSpPr>
          <p:nvPr>
            <p:ph type="title"/>
          </p:nvPr>
        </p:nvSpPr>
        <p:spPr/>
        <p:txBody>
          <a:bodyPr/>
          <a:lstStyle/>
          <a:p>
            <a:r>
              <a:rPr lang="en-US" sz="3200" dirty="0" smtClean="0">
                <a:solidFill>
                  <a:schemeClr val="tx1"/>
                </a:solidFill>
                <a:latin typeface="Gill Sans"/>
              </a:rPr>
              <a:t>MapReduce algorithms </a:t>
            </a:r>
            <a:br>
              <a:rPr lang="en-US" sz="3200" dirty="0" smtClean="0">
                <a:solidFill>
                  <a:schemeClr val="tx1"/>
                </a:solidFill>
                <a:latin typeface="Gill Sans"/>
              </a:rPr>
            </a:br>
            <a:r>
              <a:rPr lang="en-US" sz="3200" dirty="0" smtClean="0">
                <a:solidFill>
                  <a:schemeClr val="tx1"/>
                </a:solidFill>
                <a:latin typeface="Gill Sans"/>
              </a:rPr>
              <a:t>for processing relational data</a:t>
            </a:r>
            <a:endParaRPr lang="en-US" sz="3200" dirty="0">
              <a:solidFill>
                <a:schemeClr val="tx1"/>
              </a:solidFill>
              <a:latin typeface="Gill Sans"/>
            </a:endParaRPr>
          </a:p>
        </p:txBody>
      </p:sp>
      <p:sp>
        <p:nvSpPr>
          <p:cNvPr id="5" name="TextBox 4"/>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err="1" smtClean="0">
                <a:solidFill>
                  <a:srgbClr val="FFFFFF"/>
                </a:solidFill>
              </a:rPr>
              <a:t>www.flickr.com</a:t>
            </a:r>
            <a:r>
              <a:rPr lang="en-US" sz="1000" b="0" dirty="0">
                <a:solidFill>
                  <a:srgbClr val="FFFFFF"/>
                </a:solidFill>
              </a:rPr>
              <a:t>/photos/</a:t>
            </a:r>
            <a:r>
              <a:rPr lang="en-US" sz="1000" b="0" dirty="0" err="1">
                <a:solidFill>
                  <a:srgbClr val="FFFFFF"/>
                </a:solidFill>
              </a:rPr>
              <a:t>stikatphotography</a:t>
            </a:r>
            <a:r>
              <a:rPr lang="en-US" sz="1000" b="0" dirty="0">
                <a:solidFill>
                  <a:srgbClr val="FFFFFF"/>
                </a:solidFill>
              </a:rPr>
              <a:t>/1590190676/</a:t>
            </a:r>
          </a:p>
        </p:txBody>
      </p:sp>
    </p:spTree>
    <p:extLst>
      <p:ext uri="{BB962C8B-B14F-4D97-AF65-F5344CB8AC3E}">
        <p14:creationId xmlns:p14="http://schemas.microsoft.com/office/powerpoint/2010/main" val="138029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i="1" dirty="0" err="1" smtClean="0"/>
              <a:t>df</a:t>
            </a:r>
            <a:r>
              <a:rPr lang="en-US" dirty="0" smtClean="0"/>
              <a:t>: Modified </a:t>
            </a:r>
            <a:r>
              <a:rPr lang="en-US" dirty="0" err="1" smtClean="0"/>
              <a:t>Mapper</a:t>
            </a:r>
            <a:endParaRPr lang="en-US" dirty="0"/>
          </a:p>
        </p:txBody>
      </p:sp>
      <p:grpSp>
        <p:nvGrpSpPr>
          <p:cNvPr id="2" name="Group 16"/>
          <p:cNvGrpSpPr/>
          <p:nvPr/>
        </p:nvGrpSpPr>
        <p:grpSpPr>
          <a:xfrm>
            <a:off x="762000" y="1219200"/>
            <a:ext cx="2014401" cy="628710"/>
            <a:chOff x="762000" y="1828800"/>
            <a:chExt cx="2014401" cy="628710"/>
          </a:xfrm>
        </p:grpSpPr>
        <p:sp>
          <p:nvSpPr>
            <p:cNvPr id="15" name="TextBox 14"/>
            <p:cNvSpPr txBox="1"/>
            <p:nvPr/>
          </p:nvSpPr>
          <p:spPr>
            <a:xfrm>
              <a:off x="838200" y="2057400"/>
              <a:ext cx="1938201" cy="400110"/>
            </a:xfrm>
            <a:prstGeom prst="rect">
              <a:avLst/>
            </a:prstGeom>
            <a:noFill/>
          </p:spPr>
          <p:txBody>
            <a:bodyPr wrap="none" rtlCol="0">
              <a:spAutoFit/>
            </a:bodyPr>
            <a:lstStyle/>
            <a:p>
              <a:r>
                <a:rPr lang="en-US" sz="2000" b="0" dirty="0" smtClean="0">
                  <a:solidFill>
                    <a:schemeClr val="bg1"/>
                  </a:solidFill>
                  <a:latin typeface="Gill Sans"/>
                  <a:cs typeface="Gill Sans"/>
                </a:rPr>
                <a:t>one fish, two fish</a:t>
              </a:r>
              <a:endParaRPr lang="en-US" sz="2000" b="0" dirty="0">
                <a:solidFill>
                  <a:schemeClr val="bg1"/>
                </a:solidFill>
                <a:latin typeface="Gill Sans"/>
                <a:cs typeface="Gill Sans"/>
              </a:endParaRPr>
            </a:p>
          </p:txBody>
        </p:sp>
        <p:sp>
          <p:nvSpPr>
            <p:cNvPr id="16" name="TextBox 15"/>
            <p:cNvSpPr txBox="1"/>
            <p:nvPr/>
          </p:nvSpPr>
          <p:spPr>
            <a:xfrm>
              <a:off x="762000" y="1828800"/>
              <a:ext cx="701234" cy="338554"/>
            </a:xfrm>
            <a:prstGeom prst="rect">
              <a:avLst/>
            </a:prstGeom>
            <a:noFill/>
          </p:spPr>
          <p:txBody>
            <a:bodyPr wrap="none" rtlCol="0">
              <a:spAutoFit/>
            </a:bodyPr>
            <a:lstStyle/>
            <a:p>
              <a:r>
                <a:rPr lang="en-US" b="0" dirty="0" smtClean="0">
                  <a:solidFill>
                    <a:srgbClr val="FF0000"/>
                  </a:solidFill>
                  <a:latin typeface="Gill Sans"/>
                  <a:cs typeface="Gill Sans"/>
                </a:rPr>
                <a:t>Doc 1</a:t>
              </a:r>
              <a:endParaRPr lang="en-US" b="0" dirty="0">
                <a:solidFill>
                  <a:srgbClr val="FF0000"/>
                </a:solidFill>
                <a:latin typeface="Gill Sans"/>
                <a:cs typeface="Gill Sans"/>
              </a:endParaRPr>
            </a:p>
          </p:txBody>
        </p:sp>
      </p:grpSp>
      <p:sp>
        <p:nvSpPr>
          <p:cNvPr id="20" name="Rectangle 19"/>
          <p:cNvSpPr/>
          <p:nvPr/>
        </p:nvSpPr>
        <p:spPr bwMode="ltGray">
          <a:xfrm>
            <a:off x="1143000" y="2590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TextBox 20"/>
          <p:cNvSpPr txBox="1"/>
          <p:nvPr/>
        </p:nvSpPr>
        <p:spPr>
          <a:xfrm>
            <a:off x="639336" y="2557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2" name="Rectangle 21"/>
          <p:cNvSpPr/>
          <p:nvPr/>
        </p:nvSpPr>
        <p:spPr bwMode="ltGray">
          <a:xfrm>
            <a:off x="1981200" y="2590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23" name="TextBox 22"/>
          <p:cNvSpPr txBox="1"/>
          <p:nvPr/>
        </p:nvSpPr>
        <p:spPr>
          <a:xfrm>
            <a:off x="1828800" y="21336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24" name="TextBox 23"/>
          <p:cNvSpPr txBox="1"/>
          <p:nvPr/>
        </p:nvSpPr>
        <p:spPr>
          <a:xfrm>
            <a:off x="762000" y="21336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25" name="Rectangle 24"/>
          <p:cNvSpPr/>
          <p:nvPr/>
        </p:nvSpPr>
        <p:spPr bwMode="ltGray">
          <a:xfrm>
            <a:off x="1143000" y="3048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6" name="TextBox 25"/>
          <p:cNvSpPr txBox="1"/>
          <p:nvPr/>
        </p:nvSpPr>
        <p:spPr>
          <a:xfrm>
            <a:off x="639336" y="30142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27" name="Rectangle 26"/>
          <p:cNvSpPr/>
          <p:nvPr/>
        </p:nvSpPr>
        <p:spPr bwMode="ltGray">
          <a:xfrm>
            <a:off x="1981200" y="3048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1143000" y="3505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TextBox 28"/>
          <p:cNvSpPr txBox="1"/>
          <p:nvPr/>
        </p:nvSpPr>
        <p:spPr>
          <a:xfrm>
            <a:off x="639336" y="34714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0" name="Rectangle 29"/>
          <p:cNvSpPr/>
          <p:nvPr/>
        </p:nvSpPr>
        <p:spPr bwMode="ltGray">
          <a:xfrm>
            <a:off x="1981200" y="3505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31" name="Rectangle 30"/>
          <p:cNvSpPr/>
          <p:nvPr/>
        </p:nvSpPr>
        <p:spPr bwMode="ltGray">
          <a:xfrm>
            <a:off x="1143000" y="4191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2" name="TextBox 31"/>
          <p:cNvSpPr txBox="1"/>
          <p:nvPr/>
        </p:nvSpPr>
        <p:spPr>
          <a:xfrm>
            <a:off x="639336" y="4157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3" name="Rectangle 32"/>
          <p:cNvSpPr/>
          <p:nvPr/>
        </p:nvSpPr>
        <p:spPr bwMode="ltGray">
          <a:xfrm>
            <a:off x="1981200" y="41910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4" name="Rectangle 33"/>
          <p:cNvSpPr/>
          <p:nvPr/>
        </p:nvSpPr>
        <p:spPr bwMode="ltGray">
          <a:xfrm>
            <a:off x="1143000" y="4648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5" name="TextBox 34"/>
          <p:cNvSpPr txBox="1"/>
          <p:nvPr/>
        </p:nvSpPr>
        <p:spPr>
          <a:xfrm>
            <a:off x="639336" y="4614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36" name="Rectangle 35"/>
          <p:cNvSpPr/>
          <p:nvPr/>
        </p:nvSpPr>
        <p:spPr bwMode="ltGray">
          <a:xfrm>
            <a:off x="1981200" y="46482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7" name="Rectangle 36"/>
          <p:cNvSpPr/>
          <p:nvPr/>
        </p:nvSpPr>
        <p:spPr bwMode="ltGray">
          <a:xfrm>
            <a:off x="1143000" y="5105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8" name="TextBox 37"/>
          <p:cNvSpPr txBox="1"/>
          <p:nvPr/>
        </p:nvSpPr>
        <p:spPr>
          <a:xfrm>
            <a:off x="639336" y="5071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9" name="Rectangle 38"/>
          <p:cNvSpPr/>
          <p:nvPr/>
        </p:nvSpPr>
        <p:spPr bwMode="ltGray">
          <a:xfrm>
            <a:off x="1981200" y="51054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75" name="TextBox 74"/>
          <p:cNvSpPr txBox="1"/>
          <p:nvPr/>
        </p:nvSpPr>
        <p:spPr>
          <a:xfrm>
            <a:off x="3200400" y="1414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Input document…</a:t>
            </a:r>
            <a:endParaRPr lang="en-US" sz="1800" b="0" i="1" dirty="0">
              <a:solidFill>
                <a:schemeClr val="bg1"/>
              </a:solidFill>
              <a:latin typeface="Gill Sans"/>
              <a:cs typeface="Gill Sans"/>
            </a:endParaRPr>
          </a:p>
        </p:txBody>
      </p:sp>
      <p:sp>
        <p:nvSpPr>
          <p:cNvPr id="76" name="TextBox 75"/>
          <p:cNvSpPr txBox="1"/>
          <p:nvPr/>
        </p:nvSpPr>
        <p:spPr>
          <a:xfrm>
            <a:off x="3200400" y="2557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Emit normal key-value pairs…</a:t>
            </a:r>
            <a:endParaRPr lang="en-US" sz="1800" b="0" i="1" dirty="0">
              <a:solidFill>
                <a:schemeClr val="bg1"/>
              </a:solidFill>
              <a:latin typeface="Gill Sans"/>
              <a:cs typeface="Gill Sans"/>
            </a:endParaRPr>
          </a:p>
        </p:txBody>
      </p:sp>
      <p:sp>
        <p:nvSpPr>
          <p:cNvPr id="77" name="TextBox 76"/>
          <p:cNvSpPr txBox="1"/>
          <p:nvPr/>
        </p:nvSpPr>
        <p:spPr>
          <a:xfrm>
            <a:off x="3200400" y="4157246"/>
            <a:ext cx="5257800" cy="369332"/>
          </a:xfrm>
          <a:prstGeom prst="rect">
            <a:avLst/>
          </a:prstGeom>
          <a:noFill/>
        </p:spPr>
        <p:txBody>
          <a:bodyPr wrap="square" rtlCol="0">
            <a:spAutoFit/>
          </a:bodyPr>
          <a:lstStyle/>
          <a:p>
            <a:r>
              <a:rPr lang="en-US" sz="1800" b="0" dirty="0" smtClean="0">
                <a:solidFill>
                  <a:schemeClr val="bg1"/>
                </a:solidFill>
                <a:latin typeface="Gill Sans"/>
                <a:cs typeface="Gill Sans"/>
              </a:rPr>
              <a:t>Emit “special” key-value pairs to keep track of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a:t>
            </a:r>
            <a:endParaRPr lang="en-US" sz="1800" b="0" i="1" dirty="0">
              <a:solidFill>
                <a:schemeClr val="bg1"/>
              </a:solidFill>
              <a:latin typeface="Gill Sans"/>
              <a:cs typeface="Gill Sans"/>
            </a:endParaRPr>
          </a:p>
        </p:txBody>
      </p:sp>
    </p:spTree>
    <p:extLst>
      <p:ext uri="{BB962C8B-B14F-4D97-AF65-F5344CB8AC3E}">
        <p14:creationId xmlns:p14="http://schemas.microsoft.com/office/powerpoint/2010/main" val="33764121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p:bldP spid="25" grpId="0" animBg="1"/>
      <p:bldP spid="26" grpId="0"/>
      <p:bldP spid="27" grpId="0" animBg="1"/>
      <p:bldP spid="28" grpId="0" animBg="1"/>
      <p:bldP spid="29" grpId="0"/>
      <p:bldP spid="30" grpId="0" animBg="1"/>
      <p:bldP spid="31" grpId="0" animBg="1"/>
      <p:bldP spid="32" grpId="0"/>
      <p:bldP spid="33" grpId="0" animBg="1"/>
      <p:bldP spid="34" grpId="0" animBg="1"/>
      <p:bldP spid="35" grpId="0"/>
      <p:bldP spid="36" grpId="0" animBg="1"/>
      <p:bldP spid="37" grpId="0" animBg="1"/>
      <p:bldP spid="38" grpId="0"/>
      <p:bldP spid="39" grpId="0" animBg="1"/>
      <p:bldP spid="76" grpId="0"/>
      <p:bldP spid="7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i="1" dirty="0" err="1" smtClean="0"/>
              <a:t>df</a:t>
            </a:r>
            <a:r>
              <a:rPr lang="en-US" dirty="0" smtClean="0"/>
              <a:t>: Modified Reducer</a:t>
            </a:r>
            <a:endParaRPr lang="en-US" dirty="0"/>
          </a:p>
        </p:txBody>
      </p:sp>
      <p:sp>
        <p:nvSpPr>
          <p:cNvPr id="40" name="Rectangle 39"/>
          <p:cNvSpPr/>
          <p:nvPr/>
        </p:nvSpPr>
        <p:spPr bwMode="ltGray">
          <a:xfrm>
            <a:off x="1143000" y="2709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TextBox 40"/>
          <p:cNvSpPr txBox="1"/>
          <p:nvPr/>
        </p:nvSpPr>
        <p:spPr>
          <a:xfrm>
            <a:off x="639336" y="2675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2" name="Rectangle 41"/>
          <p:cNvSpPr/>
          <p:nvPr/>
        </p:nvSpPr>
        <p:spPr bwMode="ltGray">
          <a:xfrm>
            <a:off x="1143000" y="31666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43" name="Rectangle 42"/>
          <p:cNvSpPr/>
          <p:nvPr/>
        </p:nvSpPr>
        <p:spPr bwMode="ltGray">
          <a:xfrm>
            <a:off x="1981200" y="2709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44" name="Rectangle 43"/>
          <p:cNvSpPr/>
          <p:nvPr/>
        </p:nvSpPr>
        <p:spPr bwMode="ltGray">
          <a:xfrm>
            <a:off x="1981200" y="31666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45" name="Rectangle 44"/>
          <p:cNvSpPr/>
          <p:nvPr/>
        </p:nvSpPr>
        <p:spPr bwMode="ltGray">
          <a:xfrm>
            <a:off x="1143000" y="36238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46" name="Rectangle 45"/>
          <p:cNvSpPr/>
          <p:nvPr/>
        </p:nvSpPr>
        <p:spPr bwMode="ltGray">
          <a:xfrm>
            <a:off x="1981200" y="36238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7" name="TextBox 46"/>
          <p:cNvSpPr txBox="1"/>
          <p:nvPr/>
        </p:nvSpPr>
        <p:spPr>
          <a:xfrm>
            <a:off x="1828800" y="12954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48" name="TextBox 47"/>
          <p:cNvSpPr txBox="1"/>
          <p:nvPr/>
        </p:nvSpPr>
        <p:spPr>
          <a:xfrm>
            <a:off x="7620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49" name="Rectangle 48"/>
          <p:cNvSpPr/>
          <p:nvPr/>
        </p:nvSpPr>
        <p:spPr bwMode="ltGray">
          <a:xfrm>
            <a:off x="1143000" y="40810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50" name="Rectangle 49"/>
          <p:cNvSpPr/>
          <p:nvPr/>
        </p:nvSpPr>
        <p:spPr bwMode="ltGray">
          <a:xfrm>
            <a:off x="1981200" y="40810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51" name="Rectangle 50"/>
          <p:cNvSpPr/>
          <p:nvPr/>
        </p:nvSpPr>
        <p:spPr bwMode="ltGray">
          <a:xfrm>
            <a:off x="1143000" y="45382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2" name="Rectangle 51"/>
          <p:cNvSpPr/>
          <p:nvPr/>
        </p:nvSpPr>
        <p:spPr bwMode="ltGray">
          <a:xfrm>
            <a:off x="1981200" y="45382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53" name="Rectangle 52"/>
          <p:cNvSpPr/>
          <p:nvPr/>
        </p:nvSpPr>
        <p:spPr bwMode="ltGray">
          <a:xfrm>
            <a:off x="1143000" y="4995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4" name="Rectangle 53"/>
          <p:cNvSpPr/>
          <p:nvPr/>
        </p:nvSpPr>
        <p:spPr bwMode="ltGray">
          <a:xfrm>
            <a:off x="1981200" y="4995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55" name="TextBox 54"/>
          <p:cNvSpPr txBox="1"/>
          <p:nvPr/>
        </p:nvSpPr>
        <p:spPr>
          <a:xfrm>
            <a:off x="639336" y="31328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6" name="TextBox 55"/>
          <p:cNvSpPr txBox="1"/>
          <p:nvPr/>
        </p:nvSpPr>
        <p:spPr>
          <a:xfrm>
            <a:off x="639336" y="35900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7" name="TextBox 56"/>
          <p:cNvSpPr txBox="1"/>
          <p:nvPr/>
        </p:nvSpPr>
        <p:spPr>
          <a:xfrm>
            <a:off x="639336" y="40472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8" name="TextBox 57"/>
          <p:cNvSpPr txBox="1"/>
          <p:nvPr/>
        </p:nvSpPr>
        <p:spPr>
          <a:xfrm>
            <a:off x="639336" y="45044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9" name="TextBox 58"/>
          <p:cNvSpPr txBox="1"/>
          <p:nvPr/>
        </p:nvSpPr>
        <p:spPr>
          <a:xfrm>
            <a:off x="639336" y="4961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60" name="Straight Arrow Connector 59"/>
          <p:cNvCxnSpPr/>
          <p:nvPr/>
        </p:nvCxnSpPr>
        <p:spPr bwMode="auto">
          <a:xfrm rot="5400000">
            <a:off x="2225883" y="4140369"/>
            <a:ext cx="2862640" cy="79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61" name="TextBox 60"/>
          <p:cNvSpPr txBox="1"/>
          <p:nvPr/>
        </p:nvSpPr>
        <p:spPr>
          <a:xfrm>
            <a:off x="3886200" y="5224046"/>
            <a:ext cx="3124200" cy="369332"/>
          </a:xfrm>
          <a:prstGeom prst="rect">
            <a:avLst/>
          </a:prstGeom>
          <a:noFill/>
        </p:spPr>
        <p:txBody>
          <a:bodyPr wrap="square" rtlCol="0">
            <a:spAutoFit/>
          </a:bodyPr>
          <a:lstStyle/>
          <a:p>
            <a:r>
              <a:rPr lang="en-US" sz="1800" b="0" dirty="0" smtClean="0">
                <a:solidFill>
                  <a:schemeClr val="bg1"/>
                </a:solidFill>
                <a:latin typeface="Gill Sans"/>
                <a:cs typeface="Gill Sans"/>
              </a:rPr>
              <a:t>Write postings</a:t>
            </a:r>
            <a:endParaRPr lang="en-US" sz="1800" b="0" dirty="0">
              <a:solidFill>
                <a:schemeClr val="bg1"/>
              </a:solidFill>
              <a:latin typeface="Gill Sans"/>
              <a:cs typeface="Gill Sans"/>
            </a:endParaRPr>
          </a:p>
        </p:txBody>
      </p:sp>
      <p:sp>
        <p:nvSpPr>
          <p:cNvPr id="63" name="Rectangle 62"/>
          <p:cNvSpPr/>
          <p:nvPr/>
        </p:nvSpPr>
        <p:spPr bwMode="ltGray">
          <a:xfrm>
            <a:off x="1143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sym typeface="Wingdings"/>
              </a:rPr>
              <a:t></a:t>
            </a:r>
            <a:endParaRPr kumimoji="0" lang="en-US" sz="1600" b="1" i="0" u="none" strike="noStrike" cap="none" normalizeH="0" baseline="0" dirty="0" smtClean="0">
              <a:ln>
                <a:noFill/>
              </a:ln>
              <a:solidFill>
                <a:schemeClr val="bg1"/>
              </a:solidFill>
              <a:effectLst/>
              <a:latin typeface="Gill Sans"/>
              <a:cs typeface="Gill Sans"/>
            </a:endParaRPr>
          </a:p>
        </p:txBody>
      </p:sp>
      <p:sp>
        <p:nvSpPr>
          <p:cNvPr id="64" name="TextBox 63"/>
          <p:cNvSpPr txBox="1"/>
          <p:nvPr/>
        </p:nvSpPr>
        <p:spPr>
          <a:xfrm>
            <a:off x="639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5" name="Rectangle 64"/>
          <p:cNvSpPr/>
          <p:nvPr/>
        </p:nvSpPr>
        <p:spPr bwMode="ltGray">
          <a:xfrm>
            <a:off x="19812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[63]</a:t>
            </a:r>
          </a:p>
        </p:txBody>
      </p:sp>
      <p:sp>
        <p:nvSpPr>
          <p:cNvPr id="68" name="Rectangle 67"/>
          <p:cNvSpPr/>
          <p:nvPr/>
        </p:nvSpPr>
        <p:spPr bwMode="ltGray">
          <a:xfrm>
            <a:off x="24384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[82]</a:t>
            </a:r>
          </a:p>
        </p:txBody>
      </p:sp>
      <p:sp>
        <p:nvSpPr>
          <p:cNvPr id="71" name="Rectangle 70"/>
          <p:cNvSpPr/>
          <p:nvPr/>
        </p:nvSpPr>
        <p:spPr bwMode="ltGray">
          <a:xfrm>
            <a:off x="28956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[27]</a:t>
            </a:r>
          </a:p>
        </p:txBody>
      </p:sp>
      <p:sp>
        <p:nvSpPr>
          <p:cNvPr id="72" name="TextBox 71"/>
          <p:cNvSpPr txBox="1"/>
          <p:nvPr/>
        </p:nvSpPr>
        <p:spPr>
          <a:xfrm>
            <a:off x="3276600" y="17526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3" name="TextBox 72"/>
          <p:cNvSpPr txBox="1"/>
          <p:nvPr/>
        </p:nvSpPr>
        <p:spPr>
          <a:xfrm>
            <a:off x="1600200" y="5300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6" name="TextBox 75"/>
          <p:cNvSpPr txBox="1"/>
          <p:nvPr/>
        </p:nvSpPr>
        <p:spPr>
          <a:xfrm>
            <a:off x="4114800" y="1625025"/>
            <a:ext cx="4572000" cy="646331"/>
          </a:xfrm>
          <a:prstGeom prst="rect">
            <a:avLst/>
          </a:prstGeom>
          <a:noFill/>
        </p:spPr>
        <p:txBody>
          <a:bodyPr wrap="square" rtlCol="0">
            <a:spAutoFit/>
          </a:bodyPr>
          <a:lstStyle/>
          <a:p>
            <a:r>
              <a:rPr lang="en-US" sz="1800" b="0" dirty="0" smtClean="0">
                <a:solidFill>
                  <a:schemeClr val="bg1"/>
                </a:solidFill>
                <a:latin typeface="Gill Sans"/>
                <a:cs typeface="Gill Sans"/>
              </a:rPr>
              <a:t>First, compute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by summing contributions from all “special” key-value pair…</a:t>
            </a:r>
            <a:endParaRPr lang="en-US" sz="1800" b="0" i="1" dirty="0">
              <a:solidFill>
                <a:schemeClr val="bg1"/>
              </a:solidFill>
              <a:latin typeface="Gill Sans"/>
              <a:cs typeface="Gill Sans"/>
            </a:endParaRPr>
          </a:p>
        </p:txBody>
      </p:sp>
      <p:sp>
        <p:nvSpPr>
          <p:cNvPr id="77" name="TextBox 76"/>
          <p:cNvSpPr txBox="1"/>
          <p:nvPr/>
        </p:nvSpPr>
        <p:spPr>
          <a:xfrm>
            <a:off x="3200400" y="2286000"/>
            <a:ext cx="3505200" cy="369332"/>
          </a:xfrm>
          <a:prstGeom prst="rect">
            <a:avLst/>
          </a:prstGeom>
          <a:noFill/>
        </p:spPr>
        <p:txBody>
          <a:bodyPr wrap="square" rtlCol="0">
            <a:spAutoFit/>
          </a:bodyPr>
          <a:lstStyle/>
          <a:p>
            <a:r>
              <a:rPr lang="en-US" sz="1800" b="0" dirty="0" smtClean="0">
                <a:solidFill>
                  <a:schemeClr val="bg1"/>
                </a:solidFill>
                <a:latin typeface="Gill Sans"/>
                <a:cs typeface="Gill Sans"/>
              </a:rPr>
              <a:t>Write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a:t>
            </a:r>
            <a:endParaRPr lang="en-US" sz="1800" b="0" dirty="0">
              <a:solidFill>
                <a:schemeClr val="bg1"/>
              </a:solidFill>
              <a:latin typeface="Gill Sans"/>
              <a:cs typeface="Gill Sans"/>
            </a:endParaRPr>
          </a:p>
        </p:txBody>
      </p:sp>
      <p:sp>
        <p:nvSpPr>
          <p:cNvPr id="78" name="TextBox 77"/>
          <p:cNvSpPr txBox="1"/>
          <p:nvPr/>
        </p:nvSpPr>
        <p:spPr>
          <a:xfrm>
            <a:off x="4114800" y="3572471"/>
            <a:ext cx="4648200" cy="646331"/>
          </a:xfrm>
          <a:prstGeom prst="rect">
            <a:avLst/>
          </a:prstGeom>
          <a:noFill/>
        </p:spPr>
        <p:txBody>
          <a:bodyPr wrap="square" rtlCol="0">
            <a:spAutoFit/>
          </a:bodyPr>
          <a:lstStyle/>
          <a:p>
            <a:r>
              <a:rPr lang="en-US" sz="1800" dirty="0" smtClean="0">
                <a:solidFill>
                  <a:schemeClr val="bg1"/>
                </a:solidFill>
                <a:latin typeface="Gill Sans"/>
                <a:cs typeface="Gill Sans"/>
              </a:rPr>
              <a:t>Important: </a:t>
            </a:r>
            <a:r>
              <a:rPr lang="en-US" sz="1800" b="0" dirty="0" smtClean="0">
                <a:solidFill>
                  <a:schemeClr val="bg1"/>
                </a:solidFill>
                <a:latin typeface="Gill Sans"/>
                <a:cs typeface="Gill Sans"/>
              </a:rPr>
              <a:t>properly define sort order to make sure “special” key-value pairs come first!</a:t>
            </a:r>
            <a:endParaRPr lang="en-US" sz="1800" b="0" dirty="0">
              <a:solidFill>
                <a:schemeClr val="bg1"/>
              </a:solidFill>
              <a:latin typeface="Gill Sans"/>
              <a:cs typeface="Gill Sans"/>
            </a:endParaRPr>
          </a:p>
        </p:txBody>
      </p:sp>
      <p:sp>
        <p:nvSpPr>
          <p:cNvPr id="35" name="TextBox 34"/>
          <p:cNvSpPr txBox="1"/>
          <p:nvPr/>
        </p:nvSpPr>
        <p:spPr>
          <a:xfrm>
            <a:off x="3581400" y="61722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8292442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animBg="1"/>
      <p:bldP spid="44" grpId="0" animBg="1"/>
      <p:bldP spid="45" grpId="0" animBg="1"/>
      <p:bldP spid="46" grpId="0" animBg="1"/>
      <p:bldP spid="47" grpId="0"/>
      <p:bldP spid="48" grpId="0"/>
      <p:bldP spid="49" grpId="0" animBg="1"/>
      <p:bldP spid="50" grpId="0" animBg="1"/>
      <p:bldP spid="51" grpId="0" animBg="1"/>
      <p:bldP spid="52" grpId="0" animBg="1"/>
      <p:bldP spid="53" grpId="0" animBg="1"/>
      <p:bldP spid="54" grpId="0" animBg="1"/>
      <p:bldP spid="55" grpId="0"/>
      <p:bldP spid="56" grpId="0"/>
      <p:bldP spid="57" grpId="0"/>
      <p:bldP spid="58" grpId="0"/>
      <p:bldP spid="59" grpId="0"/>
      <p:bldP spid="61" grpId="0"/>
      <p:bldP spid="63" grpId="0" animBg="1"/>
      <p:bldP spid="64" grpId="0"/>
      <p:bldP spid="65" grpId="0" animBg="1"/>
      <p:bldP spid="68" grpId="0" animBg="1"/>
      <p:bldP spid="71" grpId="0" animBg="1"/>
      <p:bldP spid="72" grpId="0"/>
      <p:bldP spid="73" grpId="0"/>
      <p:bldP spid="76" grpId="0"/>
      <p:bldP spid="77" grpId="0"/>
      <p:bldP spid="78" grpId="0"/>
      <p:bldP spid="35"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47244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6400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0" name="Rectangle 59"/>
          <p:cNvSpPr/>
          <p:nvPr/>
        </p:nvSpPr>
        <p:spPr bwMode="ltGray">
          <a:xfrm>
            <a:off x="2209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2" name="Rectangle 61"/>
          <p:cNvSpPr/>
          <p:nvPr/>
        </p:nvSpPr>
        <p:spPr bwMode="ltGray">
          <a:xfrm>
            <a:off x="30480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4" name="Rectangle 63"/>
          <p:cNvSpPr/>
          <p:nvPr/>
        </p:nvSpPr>
        <p:spPr bwMode="ltGray">
          <a:xfrm>
            <a:off x="38862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6" name="Rectangle 65"/>
          <p:cNvSpPr/>
          <p:nvPr/>
        </p:nvSpPr>
        <p:spPr bwMode="ltGray">
          <a:xfrm>
            <a:off x="47244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55626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70" name="Rectangle 69"/>
          <p:cNvSpPr/>
          <p:nvPr/>
        </p:nvSpPr>
        <p:spPr bwMode="ltGray">
          <a:xfrm>
            <a:off x="6400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Postings Encoding</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8" name="Rectangle 17"/>
          <p:cNvSpPr/>
          <p:nvPr/>
        </p:nvSpPr>
        <p:spPr bwMode="ltGray">
          <a:xfrm>
            <a:off x="42672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5943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7" name="TextBox 56"/>
          <p:cNvSpPr txBox="1"/>
          <p:nvPr/>
        </p:nvSpPr>
        <p:spPr>
          <a:xfrm>
            <a:off x="6781800" y="17188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58" name="Rectangle 57"/>
          <p:cNvSpPr/>
          <p:nvPr/>
        </p:nvSpPr>
        <p:spPr bwMode="ltGray">
          <a:xfrm>
            <a:off x="1752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TextBox 58"/>
          <p:cNvSpPr txBox="1"/>
          <p:nvPr/>
        </p:nvSpPr>
        <p:spPr>
          <a:xfrm>
            <a:off x="762000" y="4538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1" name="Rectangle 60"/>
          <p:cNvSpPr/>
          <p:nvPr/>
        </p:nvSpPr>
        <p:spPr bwMode="ltGray">
          <a:xfrm>
            <a:off x="25908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8</a:t>
            </a:r>
          </a:p>
        </p:txBody>
      </p:sp>
      <p:sp>
        <p:nvSpPr>
          <p:cNvPr id="63" name="Rectangle 62"/>
          <p:cNvSpPr/>
          <p:nvPr/>
        </p:nvSpPr>
        <p:spPr bwMode="ltGray">
          <a:xfrm>
            <a:off x="34290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12</a:t>
            </a:r>
          </a:p>
        </p:txBody>
      </p:sp>
      <p:sp>
        <p:nvSpPr>
          <p:cNvPr id="65" name="Rectangle 64"/>
          <p:cNvSpPr/>
          <p:nvPr/>
        </p:nvSpPr>
        <p:spPr bwMode="ltGray">
          <a:xfrm>
            <a:off x="42672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13</a:t>
            </a:r>
          </a:p>
        </p:txBody>
      </p:sp>
      <p:sp>
        <p:nvSpPr>
          <p:cNvPr id="67" name="Rectangle 66"/>
          <p:cNvSpPr/>
          <p:nvPr/>
        </p:nvSpPr>
        <p:spPr bwMode="ltGray">
          <a:xfrm>
            <a:off x="51054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69" name="Rectangle 68"/>
          <p:cNvSpPr/>
          <p:nvPr/>
        </p:nvSpPr>
        <p:spPr bwMode="ltGray">
          <a:xfrm>
            <a:off x="5943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45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TextBox 70"/>
          <p:cNvSpPr txBox="1"/>
          <p:nvPr/>
        </p:nvSpPr>
        <p:spPr>
          <a:xfrm>
            <a:off x="6781800" y="4538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2" name="TextBox 71"/>
          <p:cNvSpPr txBox="1"/>
          <p:nvPr/>
        </p:nvSpPr>
        <p:spPr>
          <a:xfrm>
            <a:off x="457200" y="1219200"/>
            <a:ext cx="1787669" cy="369332"/>
          </a:xfrm>
          <a:prstGeom prst="rect">
            <a:avLst/>
          </a:prstGeom>
          <a:noFill/>
        </p:spPr>
        <p:txBody>
          <a:bodyPr wrap="none" rtlCol="0">
            <a:spAutoFit/>
          </a:bodyPr>
          <a:lstStyle/>
          <a:p>
            <a:r>
              <a:rPr lang="en-US" sz="1800" dirty="0" smtClean="0">
                <a:solidFill>
                  <a:srgbClr val="FF0000"/>
                </a:solidFill>
                <a:latin typeface="Gill Sans"/>
                <a:cs typeface="Gill Sans"/>
              </a:rPr>
              <a:t>Conceptually:</a:t>
            </a:r>
            <a:endParaRPr lang="en-US" sz="1800" dirty="0">
              <a:solidFill>
                <a:srgbClr val="FF0000"/>
              </a:solidFill>
              <a:latin typeface="Gill Sans"/>
              <a:cs typeface="Gill Sans"/>
            </a:endParaRPr>
          </a:p>
        </p:txBody>
      </p:sp>
      <p:sp>
        <p:nvSpPr>
          <p:cNvPr id="73" name="TextBox 72"/>
          <p:cNvSpPr txBox="1"/>
          <p:nvPr/>
        </p:nvSpPr>
        <p:spPr>
          <a:xfrm>
            <a:off x="457200" y="3059668"/>
            <a:ext cx="1508007" cy="369332"/>
          </a:xfrm>
          <a:prstGeom prst="rect">
            <a:avLst/>
          </a:prstGeom>
          <a:noFill/>
        </p:spPr>
        <p:txBody>
          <a:bodyPr wrap="none" rtlCol="0">
            <a:spAutoFit/>
          </a:bodyPr>
          <a:lstStyle/>
          <a:p>
            <a:r>
              <a:rPr lang="en-US" sz="1800" dirty="0" smtClean="0">
                <a:solidFill>
                  <a:srgbClr val="FF0000"/>
                </a:solidFill>
                <a:latin typeface="Gill Sans"/>
                <a:cs typeface="Gill Sans"/>
              </a:rPr>
              <a:t>In Practice:</a:t>
            </a:r>
            <a:endParaRPr lang="en-US" sz="1800" dirty="0">
              <a:solidFill>
                <a:srgbClr val="FF0000"/>
              </a:solidFill>
              <a:latin typeface="Gill Sans"/>
              <a:cs typeface="Gill Sans"/>
            </a:endParaRPr>
          </a:p>
        </p:txBody>
      </p:sp>
      <p:sp>
        <p:nvSpPr>
          <p:cNvPr id="74" name="TextBox 73"/>
          <p:cNvSpPr txBox="1"/>
          <p:nvPr/>
        </p:nvSpPr>
        <p:spPr>
          <a:xfrm>
            <a:off x="838200" y="3505200"/>
            <a:ext cx="4160113"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Don’t encode </a:t>
            </a:r>
            <a:r>
              <a:rPr lang="en-US" b="0" dirty="0" err="1" smtClean="0">
                <a:solidFill>
                  <a:schemeClr val="bg1"/>
                </a:solidFill>
                <a:latin typeface="Gill Sans"/>
                <a:cs typeface="Gill Sans"/>
              </a:rPr>
              <a:t>docnos</a:t>
            </a:r>
            <a:r>
              <a:rPr lang="en-US" b="0" dirty="0" smtClean="0">
                <a:solidFill>
                  <a:schemeClr val="bg1"/>
                </a:solidFill>
                <a:latin typeface="Gill Sans"/>
                <a:cs typeface="Gill Sans"/>
              </a:rPr>
              <a:t>, encode gaps (or </a:t>
            </a:r>
            <a:r>
              <a:rPr lang="en-US" b="0" i="1" dirty="0" smtClean="0">
                <a:solidFill>
                  <a:schemeClr val="bg1"/>
                </a:solidFill>
                <a:latin typeface="Gill Sans"/>
                <a:cs typeface="Gill Sans"/>
              </a:rPr>
              <a:t>d</a:t>
            </a:r>
            <a:r>
              <a:rPr lang="en-US" b="0" dirty="0" smtClean="0">
                <a:solidFill>
                  <a:schemeClr val="bg1"/>
                </a:solidFill>
                <a:latin typeface="Gill Sans"/>
                <a:cs typeface="Gill Sans"/>
              </a:rPr>
              <a:t>-gaps) </a:t>
            </a:r>
            <a:endParaRPr lang="en-US" b="0" dirty="0">
              <a:solidFill>
                <a:schemeClr val="bg1"/>
              </a:solidFill>
              <a:latin typeface="Gill Sans"/>
              <a:cs typeface="Gill Sans"/>
            </a:endParaRPr>
          </a:p>
        </p:txBody>
      </p:sp>
      <p:sp>
        <p:nvSpPr>
          <p:cNvPr id="34" name="TextBox 33"/>
          <p:cNvSpPr txBox="1"/>
          <p:nvPr/>
        </p:nvSpPr>
        <p:spPr>
          <a:xfrm>
            <a:off x="838200" y="3733800"/>
            <a:ext cx="3736920"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But it’s not obvious that this save space…</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2837093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64" grpId="0" animBg="1"/>
      <p:bldP spid="66" grpId="0" animBg="1"/>
      <p:bldP spid="68" grpId="0" animBg="1"/>
      <p:bldP spid="70" grpId="0" animBg="1"/>
      <p:bldP spid="58" grpId="0" animBg="1"/>
      <p:bldP spid="59" grpId="0"/>
      <p:bldP spid="61" grpId="0" animBg="1"/>
      <p:bldP spid="63" grpId="0" animBg="1"/>
      <p:bldP spid="65" grpId="0" animBg="1"/>
      <p:bldP spid="67" grpId="0" animBg="1"/>
      <p:bldP spid="69" grpId="0" animBg="1"/>
      <p:bldP spid="71" grpId="0"/>
      <p:bldP spid="73" grpId="0"/>
      <p:bldP spid="74" grpId="0"/>
      <p:bldP spid="3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Index Compression</a:t>
            </a:r>
            <a:endParaRPr lang="en-US" dirty="0"/>
          </a:p>
        </p:txBody>
      </p:sp>
      <p:sp>
        <p:nvSpPr>
          <p:cNvPr id="3" name="Content Placeholder 2"/>
          <p:cNvSpPr>
            <a:spLocks noGrp="1"/>
          </p:cNvSpPr>
          <p:nvPr>
            <p:ph idx="1"/>
          </p:nvPr>
        </p:nvSpPr>
        <p:spPr/>
        <p:txBody>
          <a:bodyPr/>
          <a:lstStyle/>
          <a:p>
            <a:r>
              <a:rPr lang="en-US" dirty="0" smtClean="0"/>
              <a:t>Byte-aligned vs. bit-aligned</a:t>
            </a:r>
          </a:p>
          <a:p>
            <a:r>
              <a:rPr lang="en-US" dirty="0" smtClean="0"/>
              <a:t>Byte-aligned technique</a:t>
            </a:r>
          </a:p>
          <a:p>
            <a:pPr lvl="1"/>
            <a:r>
              <a:rPr lang="en-US" dirty="0" err="1" smtClean="0"/>
              <a:t>VByte</a:t>
            </a:r>
            <a:endParaRPr lang="en-US" dirty="0" smtClean="0"/>
          </a:p>
          <a:p>
            <a:pPr lvl="1"/>
            <a:r>
              <a:rPr lang="en-US" dirty="0" smtClean="0"/>
              <a:t>Simple9 and variants</a:t>
            </a:r>
          </a:p>
          <a:p>
            <a:pPr lvl="1"/>
            <a:r>
              <a:rPr lang="en-US" dirty="0" err="1" smtClean="0"/>
              <a:t>PForDelta</a:t>
            </a:r>
            <a:endParaRPr lang="en-US" dirty="0" smtClean="0"/>
          </a:p>
          <a:p>
            <a:r>
              <a:rPr lang="en-US" dirty="0" smtClean="0"/>
              <a:t>Bit-aligned</a:t>
            </a:r>
          </a:p>
          <a:p>
            <a:pPr lvl="1"/>
            <a:r>
              <a:rPr lang="en-US" dirty="0" smtClean="0"/>
              <a:t>Unary codes</a:t>
            </a:r>
          </a:p>
          <a:p>
            <a:pPr lvl="1"/>
            <a:r>
              <a:rPr lang="en-US" dirty="0" smtClean="0">
                <a:sym typeface="Symbol"/>
              </a:rPr>
              <a:t> codes</a:t>
            </a:r>
          </a:p>
          <a:p>
            <a:pPr lvl="1"/>
            <a:r>
              <a:rPr lang="en-US" dirty="0" smtClean="0">
                <a:sym typeface="Symbol"/>
              </a:rPr>
              <a:t> codes</a:t>
            </a:r>
          </a:p>
          <a:p>
            <a:pPr lvl="1"/>
            <a:r>
              <a:rPr lang="en-US" dirty="0" err="1" smtClean="0">
                <a:sym typeface="Symbol"/>
              </a:rPr>
              <a:t>Golomb</a:t>
            </a:r>
            <a:r>
              <a:rPr lang="en-US" dirty="0" smtClean="0">
                <a:sym typeface="Symbol"/>
              </a:rPr>
              <a:t> codes (local Bernoulli model)</a:t>
            </a:r>
            <a:endParaRPr lang="en-US" dirty="0" smtClean="0"/>
          </a:p>
          <a:p>
            <a:pPr lvl="1"/>
            <a:endParaRPr lang="en-US" dirty="0"/>
          </a:p>
        </p:txBody>
      </p:sp>
      <p:sp>
        <p:nvSpPr>
          <p:cNvPr id="4" name="TextBox 3"/>
          <p:cNvSpPr txBox="1"/>
          <p:nvPr/>
        </p:nvSpPr>
        <p:spPr>
          <a:xfrm>
            <a:off x="838200" y="6153090"/>
            <a:ext cx="7567872" cy="400110"/>
          </a:xfrm>
          <a:prstGeom prst="rect">
            <a:avLst/>
          </a:prstGeom>
          <a:noFill/>
        </p:spPr>
        <p:txBody>
          <a:bodyPr wrap="none" rtlCol="0">
            <a:spAutoFit/>
          </a:bodyPr>
          <a:lstStyle/>
          <a:p>
            <a:r>
              <a:rPr lang="en-US" sz="2000" b="0" dirty="0" smtClean="0">
                <a:solidFill>
                  <a:srgbClr val="FF0000"/>
                </a:solidFill>
                <a:latin typeface="Gill Sans"/>
                <a:cs typeface="Gill Sans"/>
              </a:rPr>
              <a:t>Want more detail? Read </a:t>
            </a:r>
            <a:r>
              <a:rPr lang="en-US" sz="2000" b="0" i="1" dirty="0" smtClean="0">
                <a:solidFill>
                  <a:srgbClr val="FF0000"/>
                </a:solidFill>
                <a:latin typeface="Gill Sans"/>
                <a:cs typeface="Gill Sans"/>
              </a:rPr>
              <a:t>Managing Gigabytes</a:t>
            </a:r>
            <a:r>
              <a:rPr lang="en-US" sz="2000" b="0" dirty="0" smtClean="0">
                <a:solidFill>
                  <a:srgbClr val="FF0000"/>
                </a:solidFill>
                <a:latin typeface="Gill Sans"/>
                <a:cs typeface="Gill Sans"/>
              </a:rPr>
              <a:t> by Witten, Moffat, and Bell!</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3684491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VByte</a:t>
            </a:r>
            <a:endParaRPr lang="en-US" dirty="0"/>
          </a:p>
        </p:txBody>
      </p:sp>
      <p:sp>
        <p:nvSpPr>
          <p:cNvPr id="3" name="Content Placeholder 2"/>
          <p:cNvSpPr>
            <a:spLocks noGrp="1"/>
          </p:cNvSpPr>
          <p:nvPr>
            <p:ph idx="1"/>
          </p:nvPr>
        </p:nvSpPr>
        <p:spPr/>
        <p:txBody>
          <a:bodyPr/>
          <a:lstStyle/>
          <a:p>
            <a:r>
              <a:rPr lang="en-US" dirty="0" smtClean="0"/>
              <a:t>Simple idea: use only as many bytes as needed</a:t>
            </a:r>
          </a:p>
          <a:p>
            <a:pPr lvl="1"/>
            <a:r>
              <a:rPr lang="en-US" dirty="0" smtClean="0"/>
              <a:t>Need to reserve one bit per byte as the “continuation bit”</a:t>
            </a:r>
          </a:p>
          <a:p>
            <a:pPr lvl="1"/>
            <a:r>
              <a:rPr lang="en-US" dirty="0" smtClean="0"/>
              <a:t>Use remaining bits for encoding value</a:t>
            </a:r>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Works okay, easy to implement…</a:t>
            </a:r>
            <a:endParaRPr lang="en-US" dirty="0"/>
          </a:p>
        </p:txBody>
      </p:sp>
      <p:grpSp>
        <p:nvGrpSpPr>
          <p:cNvPr id="59" name="Group 58"/>
          <p:cNvGrpSpPr/>
          <p:nvPr/>
        </p:nvGrpSpPr>
        <p:grpSpPr>
          <a:xfrm>
            <a:off x="2133600" y="2667000"/>
            <a:ext cx="1828800" cy="228600"/>
            <a:chOff x="1295400" y="2362200"/>
            <a:chExt cx="1828800" cy="228600"/>
          </a:xfrm>
        </p:grpSpPr>
        <p:sp>
          <p:nvSpPr>
            <p:cNvPr id="6" name="Rectangle 5"/>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 name="Rectangle 6"/>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 name="Rectangle 7"/>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 name="Rectangle 8"/>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1" name="Rectangle 10"/>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2" name="Rectangle 11"/>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4" name="Rectangle 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0" name="Group 59"/>
          <p:cNvGrpSpPr/>
          <p:nvPr/>
        </p:nvGrpSpPr>
        <p:grpSpPr>
          <a:xfrm>
            <a:off x="2133600" y="3124200"/>
            <a:ext cx="1828800" cy="228600"/>
            <a:chOff x="1295400" y="2362200"/>
            <a:chExt cx="1828800" cy="228600"/>
          </a:xfrm>
        </p:grpSpPr>
        <p:sp>
          <p:nvSpPr>
            <p:cNvPr id="61" name="Rectangle 60"/>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2" name="Rectangle 61"/>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3" name="Rectangle 62"/>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4" name="Rectangle 63"/>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5" name="Rectangle 64"/>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6" name="Rectangle 65"/>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7" name="Rectangle 66"/>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8" name="Rectangle 67"/>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9" name="Group 68"/>
          <p:cNvGrpSpPr/>
          <p:nvPr/>
        </p:nvGrpSpPr>
        <p:grpSpPr>
          <a:xfrm>
            <a:off x="4191000" y="3124200"/>
            <a:ext cx="1828800" cy="228600"/>
            <a:chOff x="1295400" y="2362200"/>
            <a:chExt cx="1828800" cy="228600"/>
          </a:xfrm>
        </p:grpSpPr>
        <p:sp>
          <p:nvSpPr>
            <p:cNvPr id="70" name="Rectangle 69"/>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Rectangle 70"/>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2" name="Rectangle 71"/>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3" name="Rectangle 72"/>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4" name="Rectangle 73"/>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5" name="Rectangle 74"/>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6" name="Rectangle 75"/>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7" name="Rectangle 76"/>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78" name="Group 77"/>
          <p:cNvGrpSpPr/>
          <p:nvPr/>
        </p:nvGrpSpPr>
        <p:grpSpPr>
          <a:xfrm>
            <a:off x="2133600" y="3581400"/>
            <a:ext cx="1828800" cy="228600"/>
            <a:chOff x="1295400" y="2362200"/>
            <a:chExt cx="1828800" cy="228600"/>
          </a:xfrm>
        </p:grpSpPr>
        <p:sp>
          <p:nvSpPr>
            <p:cNvPr id="79" name="Rectangle 78"/>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0" name="Rectangle 79"/>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1" name="Rectangle 80"/>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2" name="Rectangle 81"/>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3" name="Rectangle 82"/>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4" name="Rectangle 83"/>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5" name="Rectangle 84"/>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6" name="Rectangle 85"/>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87" name="Group 86"/>
          <p:cNvGrpSpPr/>
          <p:nvPr/>
        </p:nvGrpSpPr>
        <p:grpSpPr>
          <a:xfrm>
            <a:off x="4191000" y="3581400"/>
            <a:ext cx="1828800" cy="228600"/>
            <a:chOff x="1295400" y="2362200"/>
            <a:chExt cx="1828800" cy="228600"/>
          </a:xfrm>
        </p:grpSpPr>
        <p:sp>
          <p:nvSpPr>
            <p:cNvPr id="88" name="Rectangle 87"/>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9" name="Rectangle 88"/>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0" name="Rectangle 89"/>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1" name="Rectangle 90"/>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2" name="Rectangle 91"/>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3" name="Rectangle 92"/>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4" name="Rectangle 93"/>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5" name="Rectangle 94"/>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96" name="Group 95"/>
          <p:cNvGrpSpPr/>
          <p:nvPr/>
        </p:nvGrpSpPr>
        <p:grpSpPr>
          <a:xfrm>
            <a:off x="6324600" y="3581400"/>
            <a:ext cx="1828800" cy="228600"/>
            <a:chOff x="1295400" y="2362200"/>
            <a:chExt cx="1828800" cy="228600"/>
          </a:xfrm>
        </p:grpSpPr>
        <p:sp>
          <p:nvSpPr>
            <p:cNvPr id="97" name="Rectangle 96"/>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8" name="Rectangle 97"/>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9" name="Rectangle 98"/>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0" name="Rectangle 99"/>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1" name="Rectangle 100"/>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2" name="Rectangle 101"/>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3" name="Rectangle 102"/>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4" name="Rectangle 10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sp>
        <p:nvSpPr>
          <p:cNvPr id="105" name="TextBox 104"/>
          <p:cNvSpPr txBox="1"/>
          <p:nvPr/>
        </p:nvSpPr>
        <p:spPr>
          <a:xfrm>
            <a:off x="1371600" y="2590800"/>
            <a:ext cx="639117" cy="338554"/>
          </a:xfrm>
          <a:prstGeom prst="rect">
            <a:avLst/>
          </a:prstGeom>
          <a:noFill/>
        </p:spPr>
        <p:txBody>
          <a:bodyPr wrap="none" rtlCol="0">
            <a:spAutoFit/>
          </a:bodyPr>
          <a:lstStyle/>
          <a:p>
            <a:r>
              <a:rPr lang="en-US" b="0" dirty="0" smtClean="0">
                <a:solidFill>
                  <a:schemeClr val="bg1"/>
                </a:solidFill>
                <a:latin typeface="Gill Sans"/>
                <a:cs typeface="Gill Sans"/>
              </a:rPr>
              <a:t>7 bits</a:t>
            </a:r>
            <a:endParaRPr lang="en-US" b="0" dirty="0">
              <a:solidFill>
                <a:schemeClr val="bg1"/>
              </a:solidFill>
              <a:latin typeface="Gill Sans"/>
              <a:cs typeface="Gill Sans"/>
            </a:endParaRPr>
          </a:p>
        </p:txBody>
      </p:sp>
      <p:sp>
        <p:nvSpPr>
          <p:cNvPr id="106" name="TextBox 105"/>
          <p:cNvSpPr txBox="1"/>
          <p:nvPr/>
        </p:nvSpPr>
        <p:spPr>
          <a:xfrm>
            <a:off x="1295400" y="3048000"/>
            <a:ext cx="741709" cy="338554"/>
          </a:xfrm>
          <a:prstGeom prst="rect">
            <a:avLst/>
          </a:prstGeom>
          <a:noFill/>
        </p:spPr>
        <p:txBody>
          <a:bodyPr wrap="none" rtlCol="0">
            <a:spAutoFit/>
          </a:bodyPr>
          <a:lstStyle/>
          <a:p>
            <a:r>
              <a:rPr lang="en-US" b="0" dirty="0" smtClean="0">
                <a:solidFill>
                  <a:schemeClr val="bg1"/>
                </a:solidFill>
                <a:latin typeface="Gill Sans"/>
                <a:cs typeface="Gill Sans"/>
              </a:rPr>
              <a:t>14 bits</a:t>
            </a:r>
            <a:endParaRPr lang="en-US" b="0" dirty="0">
              <a:solidFill>
                <a:schemeClr val="bg1"/>
              </a:solidFill>
              <a:latin typeface="Gill Sans"/>
              <a:cs typeface="Gill Sans"/>
            </a:endParaRPr>
          </a:p>
        </p:txBody>
      </p:sp>
      <p:sp>
        <p:nvSpPr>
          <p:cNvPr id="107" name="TextBox 106"/>
          <p:cNvSpPr txBox="1"/>
          <p:nvPr/>
        </p:nvSpPr>
        <p:spPr>
          <a:xfrm>
            <a:off x="1295400" y="3505200"/>
            <a:ext cx="741709" cy="338554"/>
          </a:xfrm>
          <a:prstGeom prst="rect">
            <a:avLst/>
          </a:prstGeom>
          <a:noFill/>
        </p:spPr>
        <p:txBody>
          <a:bodyPr wrap="none" rtlCol="0">
            <a:spAutoFit/>
          </a:bodyPr>
          <a:lstStyle/>
          <a:p>
            <a:r>
              <a:rPr lang="en-US" b="0" dirty="0" smtClean="0">
                <a:solidFill>
                  <a:schemeClr val="bg1"/>
                </a:solidFill>
                <a:latin typeface="Gill Sans"/>
                <a:cs typeface="Gill Sans"/>
              </a:rPr>
              <a:t>21 bits</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3739325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IP</a:t>
            </a:r>
            <a:endParaRPr lang="en-US" dirty="0"/>
          </a:p>
        </p:txBody>
      </p:sp>
      <p:pic>
        <p:nvPicPr>
          <p:cNvPr id="2" name="Picture 1" descr="indexing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 y="990600"/>
            <a:ext cx="8534400" cy="5586153"/>
          </a:xfrm>
          <a:prstGeom prst="rect">
            <a:avLst/>
          </a:prstGeom>
        </p:spPr>
      </p:pic>
      <p:sp>
        <p:nvSpPr>
          <p:cNvPr id="4" name="TextBox 3"/>
          <p:cNvSpPr txBox="1"/>
          <p:nvPr/>
        </p:nvSpPr>
        <p:spPr>
          <a:xfrm rot="20917564">
            <a:off x="2147081" y="5478754"/>
            <a:ext cx="3942105" cy="461665"/>
          </a:xfrm>
          <a:prstGeom prst="rect">
            <a:avLst/>
          </a:prstGeom>
          <a:noFill/>
        </p:spPr>
        <p:txBody>
          <a:bodyPr wrap="none" rtlCol="0">
            <a:spAutoFit/>
          </a:bodyPr>
          <a:lstStyle/>
          <a:p>
            <a:r>
              <a:rPr lang="en-US" sz="2400" dirty="0" smtClean="0">
                <a:solidFill>
                  <a:srgbClr val="FF0000"/>
                </a:solidFill>
                <a:latin typeface="Gill Sans"/>
                <a:cs typeface="Gill Sans"/>
              </a:rPr>
              <a:t>What’s the assumption?</a:t>
            </a:r>
            <a:endParaRPr lang="en-US" sz="2400" dirty="0">
              <a:solidFill>
                <a:srgbClr val="FF0000"/>
              </a:solidFill>
              <a:latin typeface="Gill Sans"/>
              <a:cs typeface="Gill Sans"/>
            </a:endParaRPr>
          </a:p>
        </p:txBody>
      </p:sp>
      <p:sp>
        <p:nvSpPr>
          <p:cNvPr id="5" name="Oval 4"/>
          <p:cNvSpPr/>
          <p:nvPr/>
        </p:nvSpPr>
        <p:spPr bwMode="auto">
          <a:xfrm>
            <a:off x="1066800" y="5421411"/>
            <a:ext cx="1676400" cy="4572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42907362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a:t>
            </a:r>
            <a:r>
              <a:rPr lang="en-US" dirty="0"/>
              <a:t>L</a:t>
            </a:r>
            <a:r>
              <a:rPr lang="en-US" dirty="0" smtClean="0"/>
              <a:t>P</a:t>
            </a:r>
            <a:endParaRPr lang="en-US" dirty="0"/>
          </a:p>
        </p:txBody>
      </p:sp>
      <p:pic>
        <p:nvPicPr>
          <p:cNvPr id="6" name="Picture 5" descr="indexing3.pdf"/>
          <p:cNvPicPr>
            <a:picLocks noChangeAspect="1"/>
          </p:cNvPicPr>
          <p:nvPr/>
        </p:nvPicPr>
        <p:blipFill rotWithShape="1">
          <a:blip r:embed="rId2">
            <a:extLst>
              <a:ext uri="{28A0092B-C50C-407E-A947-70E740481C1C}">
                <a14:useLocalDpi xmlns:a14="http://schemas.microsoft.com/office/drawing/2010/main" val="0"/>
              </a:ext>
            </a:extLst>
          </a:blip>
          <a:srcRect t="3" b="36791"/>
          <a:stretch/>
        </p:blipFill>
        <p:spPr>
          <a:xfrm>
            <a:off x="72958" y="1307592"/>
            <a:ext cx="9006192" cy="4864608"/>
          </a:xfrm>
          <a:prstGeom prst="rect">
            <a:avLst/>
          </a:prstGeom>
        </p:spPr>
      </p:pic>
    </p:spTree>
    <p:extLst>
      <p:ext uri="{BB962C8B-B14F-4D97-AF65-F5344CB8AC3E}">
        <p14:creationId xmlns:p14="http://schemas.microsoft.com/office/powerpoint/2010/main" val="2479651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a:t>
            </a:r>
            <a:r>
              <a:rPr lang="en-US" dirty="0"/>
              <a:t>L</a:t>
            </a:r>
            <a:r>
              <a:rPr lang="en-US" dirty="0" smtClean="0"/>
              <a:t>P</a:t>
            </a:r>
            <a:endParaRPr lang="en-US" dirty="0"/>
          </a:p>
        </p:txBody>
      </p:sp>
      <p:pic>
        <p:nvPicPr>
          <p:cNvPr id="6" name="Picture 5" descr="indexing3.pdf"/>
          <p:cNvPicPr>
            <a:picLocks noChangeAspect="1"/>
          </p:cNvPicPr>
          <p:nvPr/>
        </p:nvPicPr>
        <p:blipFill rotWithShape="1">
          <a:blip r:embed="rId2">
            <a:extLst>
              <a:ext uri="{28A0092B-C50C-407E-A947-70E740481C1C}">
                <a14:useLocalDpi xmlns:a14="http://schemas.microsoft.com/office/drawing/2010/main" val="0"/>
              </a:ext>
            </a:extLst>
          </a:blip>
          <a:srcRect t="62980" b="-47"/>
          <a:stretch/>
        </p:blipFill>
        <p:spPr>
          <a:xfrm>
            <a:off x="72958" y="1947672"/>
            <a:ext cx="9006192" cy="2852928"/>
          </a:xfrm>
          <a:prstGeom prst="rect">
            <a:avLst/>
          </a:prstGeom>
        </p:spPr>
      </p:pic>
    </p:spTree>
    <p:extLst>
      <p:ext uri="{BB962C8B-B14F-4D97-AF65-F5344CB8AC3E}">
        <p14:creationId xmlns:p14="http://schemas.microsoft.com/office/powerpoint/2010/main" val="395738116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paramount</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7" name="Left Arrow 6"/>
          <p:cNvSpPr/>
          <p:nvPr/>
        </p:nvSpPr>
        <p:spPr bwMode="auto">
          <a:xfrm>
            <a:off x="5867400" y="1146561"/>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6705600" y="1066800"/>
            <a:ext cx="2135220" cy="461665"/>
          </a:xfrm>
          <a:prstGeom prst="rect">
            <a:avLst/>
          </a:prstGeom>
          <a:noFill/>
        </p:spPr>
        <p:txBody>
          <a:bodyPr wrap="none" rtlCol="0">
            <a:spAutoFit/>
          </a:bodyPr>
          <a:lstStyle/>
          <a:p>
            <a:r>
              <a:rPr lang="en-US" sz="2400" dirty="0" smtClean="0">
                <a:solidFill>
                  <a:schemeClr val="bg1"/>
                </a:solidFill>
                <a:latin typeface="Gill Sans"/>
                <a:cs typeface="Gill Sans"/>
              </a:rPr>
              <a:t>Just covered</a:t>
            </a:r>
            <a:endParaRPr lang="en-US" sz="2400" dirty="0">
              <a:solidFill>
                <a:schemeClr val="bg1"/>
              </a:solidFill>
              <a:latin typeface="Gill Sans"/>
              <a:cs typeface="Gill Sans"/>
            </a:endParaRPr>
          </a:p>
        </p:txBody>
      </p:sp>
      <p:sp>
        <p:nvSpPr>
          <p:cNvPr id="10" name="Left Arrow 9"/>
          <p:cNvSpPr/>
          <p:nvPr/>
        </p:nvSpPr>
        <p:spPr bwMode="auto">
          <a:xfrm>
            <a:off x="5867400" y="3505200"/>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691541" y="3429000"/>
            <a:ext cx="928459" cy="461665"/>
          </a:xfrm>
          <a:prstGeom prst="rect">
            <a:avLst/>
          </a:prstGeom>
          <a:noFill/>
        </p:spPr>
        <p:txBody>
          <a:bodyPr wrap="none" rtlCol="0">
            <a:spAutoFit/>
          </a:bodyPr>
          <a:lstStyle/>
          <a:p>
            <a:r>
              <a:rPr lang="en-US" sz="2400" dirty="0" smtClean="0">
                <a:solidFill>
                  <a:schemeClr val="bg1"/>
                </a:solidFill>
                <a:latin typeface="Gill Sans"/>
                <a:cs typeface="Gill Sans"/>
              </a:rPr>
              <a:t>Now</a:t>
            </a:r>
            <a:endParaRPr lang="en-US" sz="2400" dirty="0">
              <a:solidFill>
                <a:schemeClr val="bg1"/>
              </a:solidFill>
              <a:latin typeface="Gill Sans"/>
              <a:cs typeface="Gill Sans"/>
            </a:endParaRPr>
          </a:p>
        </p:txBody>
      </p:sp>
    </p:spTree>
    <p:extLst>
      <p:ext uri="{BB962C8B-B14F-4D97-AF65-F5344CB8AC3E}">
        <p14:creationId xmlns:p14="http://schemas.microsoft.com/office/powerpoint/2010/main" val="1483193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0" grpId="0" animBg="1"/>
      <p:bldP spid="11"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with MapReduce?</a:t>
            </a:r>
            <a:endParaRPr lang="en-US" dirty="0"/>
          </a:p>
        </p:txBody>
      </p:sp>
      <p:sp>
        <p:nvSpPr>
          <p:cNvPr id="3" name="Content Placeholder 2"/>
          <p:cNvSpPr>
            <a:spLocks noGrp="1"/>
          </p:cNvSpPr>
          <p:nvPr>
            <p:ph idx="1"/>
          </p:nvPr>
        </p:nvSpPr>
        <p:spPr/>
        <p:txBody>
          <a:bodyPr/>
          <a:lstStyle/>
          <a:p>
            <a:r>
              <a:rPr lang="en-US" dirty="0" smtClean="0"/>
              <a:t>MapReduce is fundamentally batch-oriented</a:t>
            </a:r>
          </a:p>
          <a:p>
            <a:pPr lvl="1"/>
            <a:r>
              <a:rPr lang="en-US" dirty="0" smtClean="0"/>
              <a:t>Optimized for throughput, not latency</a:t>
            </a:r>
          </a:p>
          <a:p>
            <a:pPr lvl="1"/>
            <a:r>
              <a:rPr lang="en-US" dirty="0" smtClean="0"/>
              <a:t>Startup of </a:t>
            </a:r>
            <a:r>
              <a:rPr lang="en-US" dirty="0" err="1" smtClean="0"/>
              <a:t>mappers</a:t>
            </a:r>
            <a:r>
              <a:rPr lang="en-US" dirty="0" smtClean="0"/>
              <a:t> and reducers is expensive</a:t>
            </a:r>
          </a:p>
          <a:p>
            <a:r>
              <a:rPr lang="en-US" dirty="0" smtClean="0"/>
              <a:t>MapReduce is not suitable for real-time queries!</a:t>
            </a:r>
          </a:p>
          <a:p>
            <a:pPr lvl="1"/>
            <a:r>
              <a:rPr lang="en-US" dirty="0" smtClean="0"/>
              <a:t>Use separate infrastructure for retrieval…</a:t>
            </a:r>
          </a:p>
        </p:txBody>
      </p:sp>
    </p:spTree>
    <p:extLst>
      <p:ext uri="{BB962C8B-B14F-4D97-AF65-F5344CB8AC3E}">
        <p14:creationId xmlns:p14="http://schemas.microsoft.com/office/powerpoint/2010/main" val="218765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9" y="-609600"/>
            <a:ext cx="9179859" cy="7467600"/>
          </a:xfrm>
          <a:prstGeom prst="rect">
            <a:avLst/>
          </a:prstGeom>
        </p:spPr>
      </p:pic>
      <p:sp>
        <p:nvSpPr>
          <p:cNvPr id="4"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pl-PL" sz="1000" b="0" dirty="0" err="1" smtClean="0">
                <a:solidFill>
                  <a:schemeClr val="bg1"/>
                </a:solidFill>
              </a:rPr>
              <a:t>www.flickr.com</a:t>
            </a:r>
            <a:r>
              <a:rPr lang="pl-PL" sz="1000" b="0" dirty="0">
                <a:solidFill>
                  <a:schemeClr val="bg1"/>
                </a:solidFill>
              </a:rPr>
              <a:t>/</a:t>
            </a:r>
            <a:r>
              <a:rPr lang="pl-PL" sz="1000" b="0" dirty="0" err="1">
                <a:solidFill>
                  <a:schemeClr val="bg1"/>
                </a:solidFill>
              </a:rPr>
              <a:t>photos</a:t>
            </a:r>
            <a:r>
              <a:rPr lang="pl-PL" sz="1000" b="0" dirty="0">
                <a:solidFill>
                  <a:schemeClr val="bg1"/>
                </a:solidFill>
              </a:rPr>
              <a:t>/7518432@N06/2237536651/</a:t>
            </a:r>
            <a:endParaRPr lang="en-US" sz="1000" b="0" dirty="0">
              <a:solidFill>
                <a:schemeClr val="bg1"/>
              </a:solidFill>
            </a:endParaRPr>
          </a:p>
        </p:txBody>
      </p:sp>
    </p:spTree>
    <p:extLst>
      <p:ext uri="{BB962C8B-B14F-4D97-AF65-F5344CB8AC3E}">
        <p14:creationId xmlns:p14="http://schemas.microsoft.com/office/powerpoint/2010/main" val="36598114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Ideas</a:t>
            </a:r>
            <a:endParaRPr lang="en-US" dirty="0"/>
          </a:p>
        </p:txBody>
      </p:sp>
      <p:sp>
        <p:nvSpPr>
          <p:cNvPr id="3" name="Content Placeholder 2"/>
          <p:cNvSpPr>
            <a:spLocks noGrp="1"/>
          </p:cNvSpPr>
          <p:nvPr>
            <p:ph idx="1"/>
          </p:nvPr>
        </p:nvSpPr>
        <p:spPr/>
        <p:txBody>
          <a:bodyPr/>
          <a:lstStyle/>
          <a:p>
            <a:r>
              <a:rPr lang="en-US" dirty="0" smtClean="0"/>
              <a:t>Partitioning (for scalability)</a:t>
            </a:r>
          </a:p>
          <a:p>
            <a:r>
              <a:rPr lang="en-US" dirty="0" smtClean="0"/>
              <a:t>Replication (for redundancy)</a:t>
            </a:r>
          </a:p>
          <a:p>
            <a:r>
              <a:rPr lang="en-US" dirty="0" smtClean="0"/>
              <a:t>Caching (for speed)</a:t>
            </a:r>
          </a:p>
          <a:p>
            <a:r>
              <a:rPr lang="en-US" dirty="0" smtClean="0"/>
              <a:t>Routing (for load balancing) </a:t>
            </a:r>
            <a:endParaRPr lang="en-US" dirty="0"/>
          </a:p>
        </p:txBody>
      </p:sp>
      <p:sp>
        <p:nvSpPr>
          <p:cNvPr id="4" name="TextBox 3"/>
          <p:cNvSpPr txBox="1"/>
          <p:nvPr/>
        </p:nvSpPr>
        <p:spPr>
          <a:xfrm>
            <a:off x="4876800" y="5867400"/>
            <a:ext cx="3742130" cy="461665"/>
          </a:xfrm>
          <a:prstGeom prst="rect">
            <a:avLst/>
          </a:prstGeom>
          <a:noFill/>
        </p:spPr>
        <p:txBody>
          <a:bodyPr wrap="none" rtlCol="0">
            <a:spAutoFit/>
          </a:bodyPr>
          <a:lstStyle/>
          <a:p>
            <a:r>
              <a:rPr lang="en-US" sz="2400" dirty="0" smtClean="0">
                <a:solidFill>
                  <a:srgbClr val="FF0000"/>
                </a:solidFill>
                <a:latin typeface="Gill Sans"/>
                <a:cs typeface="Gill Sans"/>
              </a:rPr>
              <a:t>The rest is just details!</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15147662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Term vs. Document Partitioning</a:t>
            </a:r>
            <a:endParaRPr lang="en-US" dirty="0"/>
          </a:p>
        </p:txBody>
      </p:sp>
      <p:sp>
        <p:nvSpPr>
          <p:cNvPr id="5" name="Rectangle 4"/>
          <p:cNvSpPr/>
          <p:nvPr/>
        </p:nvSpPr>
        <p:spPr bwMode="auto">
          <a:xfrm>
            <a:off x="990600" y="2438400"/>
            <a:ext cx="2743200" cy="27432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0" name="Rectangle 9"/>
          <p:cNvSpPr/>
          <p:nvPr/>
        </p:nvSpPr>
        <p:spPr bwMode="auto">
          <a:xfrm>
            <a:off x="58377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2" name="Rectangle 21"/>
          <p:cNvSpPr/>
          <p:nvPr/>
        </p:nvSpPr>
        <p:spPr bwMode="auto">
          <a:xfrm>
            <a:off x="5380510" y="1512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6" name="Rectangle 25"/>
          <p:cNvSpPr/>
          <p:nvPr/>
        </p:nvSpPr>
        <p:spPr bwMode="auto">
          <a:xfrm>
            <a:off x="5380510" y="19695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7" name="Rectangle 26"/>
          <p:cNvSpPr/>
          <p:nvPr/>
        </p:nvSpPr>
        <p:spPr bwMode="auto">
          <a:xfrm>
            <a:off x="5380510" y="2655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8" name="TextBox 27"/>
          <p:cNvSpPr txBox="1"/>
          <p:nvPr/>
        </p:nvSpPr>
        <p:spPr>
          <a:xfrm>
            <a:off x="6667060" y="2274332"/>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29" name="Rectangle 28"/>
          <p:cNvSpPr/>
          <p:nvPr/>
        </p:nvSpPr>
        <p:spPr bwMode="auto">
          <a:xfrm>
            <a:off x="63711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0" name="Rectangle 29"/>
          <p:cNvSpPr/>
          <p:nvPr/>
        </p:nvSpPr>
        <p:spPr bwMode="auto">
          <a:xfrm>
            <a:off x="72855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1" name="TextBox 30"/>
          <p:cNvSpPr txBox="1"/>
          <p:nvPr/>
        </p:nvSpPr>
        <p:spPr>
          <a:xfrm>
            <a:off x="457200" y="3657600"/>
            <a:ext cx="421059" cy="461665"/>
          </a:xfrm>
          <a:prstGeom prst="rect">
            <a:avLst/>
          </a:prstGeom>
          <a:noFill/>
        </p:spPr>
        <p:txBody>
          <a:bodyPr wrap="none" rtlCol="0">
            <a:spAutoFit/>
          </a:bodyPr>
          <a:lstStyle/>
          <a:p>
            <a:r>
              <a:rPr lang="en-US" sz="2400" dirty="0" smtClean="0">
                <a:solidFill>
                  <a:schemeClr val="bg1"/>
                </a:solidFill>
                <a:latin typeface="Gill Sans"/>
                <a:cs typeface="Gill Sans"/>
              </a:rPr>
              <a:t>T</a:t>
            </a:r>
            <a:endParaRPr lang="en-US" sz="2400" dirty="0">
              <a:solidFill>
                <a:schemeClr val="bg1"/>
              </a:solidFill>
              <a:latin typeface="Gill Sans"/>
              <a:cs typeface="Gill Sans"/>
            </a:endParaRPr>
          </a:p>
        </p:txBody>
      </p:sp>
      <p:sp>
        <p:nvSpPr>
          <p:cNvPr id="32" name="TextBox 31"/>
          <p:cNvSpPr txBox="1"/>
          <p:nvPr/>
        </p:nvSpPr>
        <p:spPr>
          <a:xfrm>
            <a:off x="2286000" y="1905000"/>
            <a:ext cx="437590" cy="461665"/>
          </a:xfrm>
          <a:prstGeom prst="rect">
            <a:avLst/>
          </a:prstGeom>
          <a:noFill/>
        </p:spPr>
        <p:txBody>
          <a:bodyPr wrap="none" rtlCol="0">
            <a:spAutoFit/>
          </a:bodyPr>
          <a:lstStyle/>
          <a:p>
            <a:r>
              <a:rPr lang="en-US" sz="2400" dirty="0" smtClean="0">
                <a:solidFill>
                  <a:schemeClr val="bg1"/>
                </a:solidFill>
                <a:latin typeface="Gill Sans"/>
                <a:cs typeface="Gill Sans"/>
              </a:rPr>
              <a:t>D</a:t>
            </a:r>
            <a:endParaRPr lang="en-US" sz="2400" dirty="0">
              <a:solidFill>
                <a:schemeClr val="bg1"/>
              </a:solidFill>
              <a:latin typeface="Gill Sans"/>
              <a:cs typeface="Gill Sans"/>
            </a:endParaRPr>
          </a:p>
        </p:txBody>
      </p:sp>
      <p:sp>
        <p:nvSpPr>
          <p:cNvPr id="33" name="TextBox 32"/>
          <p:cNvSpPr txBox="1"/>
          <p:nvPr/>
        </p:nvSpPr>
        <p:spPr>
          <a:xfrm>
            <a:off x="8123710" y="1447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34" name="TextBox 33"/>
          <p:cNvSpPr txBox="1"/>
          <p:nvPr/>
        </p:nvSpPr>
        <p:spPr>
          <a:xfrm>
            <a:off x="8123710" y="1905000"/>
            <a:ext cx="453970"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35" name="TextBox 34"/>
          <p:cNvSpPr txBox="1"/>
          <p:nvPr/>
        </p:nvSpPr>
        <p:spPr>
          <a:xfrm>
            <a:off x="8123710" y="2590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36" name="TextBox 35"/>
          <p:cNvSpPr txBox="1"/>
          <p:nvPr/>
        </p:nvSpPr>
        <p:spPr>
          <a:xfrm>
            <a:off x="6553132" y="1066800"/>
            <a:ext cx="374359" cy="369332"/>
          </a:xfrm>
          <a:prstGeom prst="rect">
            <a:avLst/>
          </a:prstGeom>
          <a:noFill/>
        </p:spPr>
        <p:txBody>
          <a:bodyPr wrap="none" rtlCol="0">
            <a:spAutoFit/>
          </a:bodyPr>
          <a:lstStyle/>
          <a:p>
            <a:r>
              <a:rPr lang="en-US" sz="1800" dirty="0" smtClean="0">
                <a:solidFill>
                  <a:schemeClr val="bg1"/>
                </a:solidFill>
                <a:latin typeface="Gill Sans"/>
                <a:cs typeface="Gill Sans"/>
              </a:rPr>
              <a:t>D</a:t>
            </a:r>
            <a:endParaRPr lang="en-US" sz="1800" baseline="-25000" dirty="0">
              <a:solidFill>
                <a:schemeClr val="bg1"/>
              </a:solidFill>
              <a:latin typeface="Gill Sans"/>
              <a:cs typeface="Gill Sans"/>
            </a:endParaRPr>
          </a:p>
        </p:txBody>
      </p:sp>
      <p:sp>
        <p:nvSpPr>
          <p:cNvPr id="37" name="TextBox 36"/>
          <p:cNvSpPr txBox="1"/>
          <p:nvPr/>
        </p:nvSpPr>
        <p:spPr>
          <a:xfrm>
            <a:off x="7742710" y="4484132"/>
            <a:ext cx="361961" cy="369332"/>
          </a:xfrm>
          <a:prstGeom prst="rect">
            <a:avLst/>
          </a:prstGeom>
          <a:noFill/>
        </p:spPr>
        <p:txBody>
          <a:bodyPr wrap="none" rtlCol="0">
            <a:spAutoFit/>
          </a:bodyPr>
          <a:lstStyle/>
          <a:p>
            <a:r>
              <a:rPr lang="en-US" sz="1800" dirty="0" smtClean="0">
                <a:solidFill>
                  <a:schemeClr val="bg1"/>
                </a:solidFill>
                <a:latin typeface="Gill Sans"/>
                <a:cs typeface="Gill Sans"/>
              </a:rPr>
              <a:t>T</a:t>
            </a:r>
            <a:endParaRPr lang="en-US" sz="1800" baseline="-25000" dirty="0">
              <a:solidFill>
                <a:schemeClr val="bg1"/>
              </a:solidFill>
              <a:latin typeface="Gill Sans"/>
              <a:cs typeface="Gill Sans"/>
            </a:endParaRPr>
          </a:p>
        </p:txBody>
      </p:sp>
      <p:sp>
        <p:nvSpPr>
          <p:cNvPr id="38" name="TextBox 37"/>
          <p:cNvSpPr txBox="1"/>
          <p:nvPr/>
        </p:nvSpPr>
        <p:spPr>
          <a:xfrm>
            <a:off x="6819460" y="4495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39" name="TextBox 38"/>
          <p:cNvSpPr txBox="1"/>
          <p:nvPr/>
        </p:nvSpPr>
        <p:spPr>
          <a:xfrm>
            <a:off x="5837710" y="6183868"/>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40" name="TextBox 39"/>
          <p:cNvSpPr txBox="1"/>
          <p:nvPr/>
        </p:nvSpPr>
        <p:spPr>
          <a:xfrm>
            <a:off x="6371110" y="6172200"/>
            <a:ext cx="466794"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41" name="TextBox 40"/>
          <p:cNvSpPr txBox="1"/>
          <p:nvPr/>
        </p:nvSpPr>
        <p:spPr>
          <a:xfrm>
            <a:off x="7285510" y="6172200"/>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42" name="Right Arrow 41"/>
          <p:cNvSpPr/>
          <p:nvPr/>
        </p:nvSpPr>
        <p:spPr bwMode="auto">
          <a:xfrm rot="19800000">
            <a:off x="4302179" y="2952821"/>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Right Arrow 43"/>
          <p:cNvSpPr/>
          <p:nvPr/>
        </p:nvSpPr>
        <p:spPr bwMode="auto">
          <a:xfrm rot="1800000" flipV="1">
            <a:off x="4302180" y="3752779"/>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TextBox 44"/>
          <p:cNvSpPr txBox="1"/>
          <p:nvPr/>
        </p:nvSpPr>
        <p:spPr>
          <a:xfrm>
            <a:off x="3886200" y="22346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Term </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
        <p:nvSpPr>
          <p:cNvPr id="46" name="TextBox 45"/>
          <p:cNvSpPr txBox="1"/>
          <p:nvPr/>
        </p:nvSpPr>
        <p:spPr>
          <a:xfrm>
            <a:off x="3886200" y="42158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Document</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573455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attaoverview.jpg"/>
          <p:cNvPicPr>
            <a:picLocks noChangeAspect="1"/>
          </p:cNvPicPr>
          <p:nvPr/>
        </p:nvPicPr>
        <p:blipFill>
          <a:blip r:embed="rId2" cstate="print"/>
          <a:stretch>
            <a:fillRect/>
          </a:stretch>
        </p:blipFill>
        <p:spPr>
          <a:xfrm>
            <a:off x="2075002" y="1066800"/>
            <a:ext cx="4935398" cy="5486400"/>
          </a:xfrm>
          <a:prstGeom prst="rect">
            <a:avLst/>
          </a:prstGeom>
        </p:spPr>
      </p:pic>
      <p:sp>
        <p:nvSpPr>
          <p:cNvPr id="5" name="TextBox 4"/>
          <p:cNvSpPr txBox="1"/>
          <p:nvPr/>
        </p:nvSpPr>
        <p:spPr>
          <a:xfrm>
            <a:off x="2966414" y="228600"/>
            <a:ext cx="3152576" cy="738664"/>
          </a:xfrm>
          <a:prstGeom prst="rect">
            <a:avLst/>
          </a:prstGeom>
          <a:noFill/>
        </p:spPr>
        <p:txBody>
          <a:bodyPr wrap="none" rtlCol="0">
            <a:spAutoFit/>
          </a:bodyPr>
          <a:lstStyle/>
          <a:p>
            <a:pPr algn="ctr"/>
            <a:r>
              <a:rPr lang="en-US" sz="2400" dirty="0" err="1" smtClean="0">
                <a:solidFill>
                  <a:schemeClr val="bg2"/>
                </a:solidFill>
                <a:latin typeface="Gill Sans"/>
                <a:cs typeface="Gill Sans"/>
              </a:rPr>
              <a:t>Katta</a:t>
            </a:r>
            <a:r>
              <a:rPr lang="en-US" sz="2400" dirty="0" smtClean="0">
                <a:solidFill>
                  <a:schemeClr val="bg2"/>
                </a:solidFill>
                <a:latin typeface="Gill Sans"/>
                <a:cs typeface="Gill Sans"/>
              </a:rPr>
              <a:t> Architecture</a:t>
            </a:r>
            <a:br>
              <a:rPr lang="en-US" sz="2400" dirty="0" smtClean="0">
                <a:solidFill>
                  <a:schemeClr val="bg2"/>
                </a:solidFill>
                <a:latin typeface="Gill Sans"/>
                <a:cs typeface="Gill Sans"/>
              </a:rPr>
            </a:br>
            <a:r>
              <a:rPr lang="en-US" sz="1800" b="0" dirty="0" smtClean="0">
                <a:solidFill>
                  <a:schemeClr val="bg2"/>
                </a:solidFill>
                <a:latin typeface="Gill Sans"/>
                <a:cs typeface="Gill Sans"/>
              </a:rPr>
              <a:t>(Distributed </a:t>
            </a:r>
            <a:r>
              <a:rPr lang="en-US" sz="1800" b="0" dirty="0" err="1" smtClean="0">
                <a:solidFill>
                  <a:schemeClr val="bg2"/>
                </a:solidFill>
                <a:latin typeface="Gill Sans"/>
                <a:cs typeface="Gill Sans"/>
              </a:rPr>
              <a:t>Lucene</a:t>
            </a:r>
            <a:r>
              <a:rPr lang="en-US" sz="1800" b="0" dirty="0" smtClean="0">
                <a:solidFill>
                  <a:schemeClr val="bg2"/>
                </a:solidFill>
                <a:latin typeface="Gill Sans"/>
                <a:cs typeface="Gill Sans"/>
              </a:rPr>
              <a:t>)</a:t>
            </a:r>
            <a:endParaRPr lang="en-US" sz="2000" b="0" dirty="0">
              <a:solidFill>
                <a:schemeClr val="bg2"/>
              </a:solidFill>
              <a:latin typeface="Gill Sans"/>
              <a:cs typeface="Gill Sans"/>
            </a:endParaRPr>
          </a:p>
        </p:txBody>
      </p:sp>
      <p:sp>
        <p:nvSpPr>
          <p:cNvPr id="6" name="TextBox 5"/>
          <p:cNvSpPr txBox="1"/>
          <p:nvPr/>
        </p:nvSpPr>
        <p:spPr>
          <a:xfrm>
            <a:off x="206" y="6611779"/>
            <a:ext cx="1733167" cy="246221"/>
          </a:xfrm>
          <a:prstGeom prst="rect">
            <a:avLst/>
          </a:prstGeom>
          <a:noFill/>
        </p:spPr>
        <p:txBody>
          <a:bodyPr wrap="none" rtlCol="0">
            <a:spAutoFit/>
          </a:bodyPr>
          <a:lstStyle/>
          <a:p>
            <a:r>
              <a:rPr lang="en-US" sz="1000" b="0" dirty="0" smtClean="0">
                <a:solidFill>
                  <a:schemeClr val="bg2"/>
                </a:solidFill>
              </a:rPr>
              <a:t>http://katta.sourceforge.net/</a:t>
            </a:r>
            <a:endParaRPr lang="en-US" sz="1000" b="0" dirty="0">
              <a:solidFill>
                <a:schemeClr val="bg2"/>
              </a:solidFill>
            </a:endParaRPr>
          </a:p>
        </p:txBody>
      </p:sp>
    </p:spTree>
    <p:extLst>
      <p:ext uri="{BB962C8B-B14F-4D97-AF65-F5344CB8AC3E}">
        <p14:creationId xmlns:p14="http://schemas.microsoft.com/office/powerpoint/2010/main" val="4212895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48050</TotalTime>
  <Words>4755</Words>
  <Application>Microsoft Macintosh PowerPoint</Application>
  <PresentationFormat>On-screen Show (4:3)</PresentationFormat>
  <Paragraphs>1390</Paragraphs>
  <Slides>93</Slides>
  <Notes>4</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93</vt:i4>
      </vt:variant>
    </vt:vector>
  </HeadingPairs>
  <TitlesOfParts>
    <vt:vector size="95" baseType="lpstr">
      <vt:lpstr>Default Design</vt:lpstr>
      <vt:lpstr>Equation</vt:lpstr>
      <vt:lpstr>PowerPoint Presentation</vt:lpstr>
      <vt:lpstr>Today’s Agenda</vt:lpstr>
      <vt:lpstr>Relational Databases</vt:lpstr>
      <vt:lpstr>OLTP/OLAP Architecture</vt:lpstr>
      <vt:lpstr>OLTP/OLAP/Hadoop Architecture</vt:lpstr>
      <vt:lpstr>Structure of Data Warehouses</vt:lpstr>
      <vt:lpstr>OLAP Cubes</vt:lpstr>
      <vt:lpstr>MapReduce algorithms  for processing relational data</vt:lpstr>
      <vt:lpstr>PowerPoint Presentation</vt:lpstr>
      <vt:lpstr>Design Pattern: Secondary Sorting</vt:lpstr>
      <vt:lpstr>Secondary Sorting: Solutions</vt:lpstr>
      <vt:lpstr>Value-to-Key Conversion</vt:lpstr>
      <vt:lpstr>Working Scenario</vt:lpstr>
      <vt:lpstr>Relational Algebra</vt:lpstr>
      <vt:lpstr>Projection </vt:lpstr>
      <vt:lpstr>Projection in MapReduce</vt:lpstr>
      <vt:lpstr>Selection</vt:lpstr>
      <vt:lpstr>Selection in MapReduce</vt:lpstr>
      <vt:lpstr>Group by… Aggregation</vt:lpstr>
      <vt:lpstr>PowerPoint Presentation</vt:lpstr>
      <vt:lpstr>Relational Joins</vt:lpstr>
      <vt:lpstr>Types of Relationships</vt:lpstr>
      <vt:lpstr>Join Algorithms in MapReduce</vt:lpstr>
      <vt:lpstr>Reduce-side Join</vt:lpstr>
      <vt:lpstr>Reduce-side Join: 1-to-1</vt:lpstr>
      <vt:lpstr>Reduce-side Join: 1-to-many</vt:lpstr>
      <vt:lpstr>Reduce-side Join: V-to-K Conversion</vt:lpstr>
      <vt:lpstr>Reduce-side Join: many-to-many</vt:lpstr>
      <vt:lpstr>Map-side Join: Basic Idea</vt:lpstr>
      <vt:lpstr>Map-side Join: Parallel Scans</vt:lpstr>
      <vt:lpstr>In-Memory Join</vt:lpstr>
      <vt:lpstr>In-Memory Join: Variants</vt:lpstr>
      <vt:lpstr>Memcached</vt:lpstr>
      <vt:lpstr>Memcached Join</vt:lpstr>
      <vt:lpstr>Which join to use?</vt:lpstr>
      <vt:lpstr>Processing Relational Data: Summary</vt:lpstr>
      <vt:lpstr>PowerPoint Presentation</vt:lpstr>
      <vt:lpstr>Today’s Agenda</vt:lpstr>
      <vt:lpstr>First, nomenclature…</vt:lpstr>
      <vt:lpstr>Information Retrieval Cycle</vt:lpstr>
      <vt:lpstr>The Central Problem in Search</vt:lpstr>
      <vt:lpstr>Abstract IR Architecture</vt:lpstr>
      <vt:lpstr>How do we represent text?</vt:lpstr>
      <vt:lpstr>What’s a word?</vt:lpstr>
      <vt:lpstr>Sample Document</vt:lpstr>
      <vt:lpstr>Counting Words…</vt:lpstr>
      <vt:lpstr>Boolean Retrieval</vt:lpstr>
      <vt:lpstr>Inverted Index: Boolean Retrieval</vt:lpstr>
      <vt:lpstr>Boolean Retrieval</vt:lpstr>
      <vt:lpstr>Strengths and Weaknesses</vt:lpstr>
      <vt:lpstr>Ranked Retrieval</vt:lpstr>
      <vt:lpstr>Vector Space Model</vt:lpstr>
      <vt:lpstr>Similarity Metric</vt:lpstr>
      <vt:lpstr>Term Weighting</vt:lpstr>
      <vt:lpstr>TF.IDF Term Weighting</vt:lpstr>
      <vt:lpstr>Inverted Index: TF.IDF</vt:lpstr>
      <vt:lpstr>Positional Indexes</vt:lpstr>
      <vt:lpstr>Inverted Index: Positional Information</vt:lpstr>
      <vt:lpstr>Retrieval in a Nutshell</vt:lpstr>
      <vt:lpstr>Retrieval: Document-at-a-Time</vt:lpstr>
      <vt:lpstr>Retrieval: Query-At-A-Time</vt:lpstr>
      <vt:lpstr>MapReduce it?</vt:lpstr>
      <vt:lpstr>Indexing: Performance Analysis</vt:lpstr>
      <vt:lpstr>Vocabulary Size: Heaps’ Law</vt:lpstr>
      <vt:lpstr>Heaps’ Law for RCV1</vt:lpstr>
      <vt:lpstr>Postings Size: Zipf’s Law</vt:lpstr>
      <vt:lpstr>Zipf’s Law for RCV1</vt:lpstr>
      <vt:lpstr>PowerPoint Presentation</vt:lpstr>
      <vt:lpstr>MapReduce: Index Construction</vt:lpstr>
      <vt:lpstr>Inverted Indexing with MapReduce</vt:lpstr>
      <vt:lpstr>Inverted Indexing: Pseudo-Code</vt:lpstr>
      <vt:lpstr>Positional Indexes</vt:lpstr>
      <vt:lpstr>Inverted Indexing: Pseudo-Code</vt:lpstr>
      <vt:lpstr>Scalability Bottleneck</vt:lpstr>
      <vt:lpstr>Another Try…</vt:lpstr>
      <vt:lpstr>Inverted Indexing: Pseudo-Code</vt:lpstr>
      <vt:lpstr>Inverted Index (Again)</vt:lpstr>
      <vt:lpstr>Chicken and Egg?</vt:lpstr>
      <vt:lpstr>Getting the df</vt:lpstr>
      <vt:lpstr>Getting the df: Modified Mapper</vt:lpstr>
      <vt:lpstr>Getting the df: Modified Reducer</vt:lpstr>
      <vt:lpstr>Postings Encoding</vt:lpstr>
      <vt:lpstr>Overview of Index Compression</vt:lpstr>
      <vt:lpstr>VByte</vt:lpstr>
      <vt:lpstr>Inverted Indexing: IP</vt:lpstr>
      <vt:lpstr>Inverted Indexing: LP</vt:lpstr>
      <vt:lpstr>Inverted Indexing: LP</vt:lpstr>
      <vt:lpstr>MapReduce it?</vt:lpstr>
      <vt:lpstr>Retrieval with MapReduce?</vt:lpstr>
      <vt:lpstr>Important Ideas</vt:lpstr>
      <vt:lpstr>Term vs. Document Partitioning</vt:lpstr>
      <vt:lpstr>PowerPoint Presentation</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8624</cp:revision>
  <dcterms:created xsi:type="dcterms:W3CDTF">2012-08-31T06:36:49Z</dcterms:created>
  <dcterms:modified xsi:type="dcterms:W3CDTF">2015-02-18T13:37:10Z</dcterms:modified>
</cp:coreProperties>
</file>